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87" r:id="rId2"/>
    <p:sldId id="288" r:id="rId3"/>
    <p:sldId id="260" r:id="rId4"/>
    <p:sldId id="304" r:id="rId5"/>
    <p:sldId id="306" r:id="rId6"/>
    <p:sldId id="305" r:id="rId7"/>
    <p:sldId id="301" r:id="rId8"/>
    <p:sldId id="270" r:id="rId9"/>
    <p:sldId id="286" r:id="rId10"/>
    <p:sldId id="289" r:id="rId11"/>
    <p:sldId id="257" r:id="rId12"/>
    <p:sldId id="261" r:id="rId13"/>
    <p:sldId id="296" r:id="rId14"/>
    <p:sldId id="294" r:id="rId15"/>
    <p:sldId id="295" r:id="rId16"/>
    <p:sldId id="297" r:id="rId17"/>
    <p:sldId id="259" r:id="rId18"/>
    <p:sldId id="275" r:id="rId19"/>
    <p:sldId id="276" r:id="rId20"/>
    <p:sldId id="298" r:id="rId21"/>
    <p:sldId id="302" r:id="rId22"/>
    <p:sldId id="303" r:id="rId23"/>
  </p:sldIdLst>
  <p:sldSz cx="12192000" cy="6858000"/>
  <p:notesSz cx="6858000" cy="9144000"/>
  <p:embeddedFontLst>
    <p:embeddedFont>
      <p:font typeface="타이포_쌍문동 B" panose="02020803020101020101" pitchFamily="18" charset="-127"/>
      <p:bold r:id="rId25"/>
    </p:embeddedFont>
    <p:embeddedFont>
      <p:font typeface="Arial Black" panose="020B0A04020102020204" pitchFamily="34" charset="0"/>
      <p:bold r:id="rId26"/>
    </p:embeddedFont>
    <p:embeddedFont>
      <p:font typeface="Brush Script MT" panose="03060802040406070304" pitchFamily="66" charset="0"/>
      <p:italic r:id="rId27"/>
    </p:embeddedFont>
    <p:embeddedFont>
      <p:font typeface="HY목각파임B" panose="02030600000101010101" pitchFamily="18" charset="-127"/>
      <p:regular r:id="rId28"/>
    </p:embeddedFont>
    <p:embeddedFont>
      <p:font typeface="나눔스퀘어 Light" panose="020B0600000101010101" pitchFamily="50" charset="-127"/>
      <p:regular r:id="rId29"/>
    </p:embeddedFont>
    <p:embeddedFont>
      <p:font typeface="나눔스퀘어OTF" panose="020B0600000101010101" pitchFamily="34" charset="-127"/>
      <p:regular r:id="rId30"/>
    </p:embeddedFont>
    <p:embeddedFont>
      <p:font typeface="나눔스퀘어OTF Bold" panose="020B0600000101010101" pitchFamily="34" charset="-127"/>
      <p:bold r:id="rId31"/>
    </p:embeddedFont>
    <p:embeddedFont>
      <p:font typeface="나눔스퀘어OTF Light" panose="020B0600000101010101" pitchFamily="34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7760"/>
    <a:srgbClr val="EA8F72"/>
    <a:srgbClr val="9DC8CF"/>
    <a:srgbClr val="A4CDD0"/>
    <a:srgbClr val="F5AB98"/>
    <a:srgbClr val="F4F4EC"/>
    <a:srgbClr val="EE9973"/>
    <a:srgbClr val="E7E6D0"/>
    <a:srgbClr val="EED2A7"/>
    <a:srgbClr val="F3A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0" autoAdjust="0"/>
    <p:restoredTop sz="93955" autoAdjust="0"/>
  </p:normalViewPr>
  <p:slideViewPr>
    <p:cSldViewPr snapToGrid="0">
      <p:cViewPr varScale="1">
        <p:scale>
          <a:sx n="77" d="100"/>
          <a:sy n="77" d="100"/>
        </p:scale>
        <p:origin x="120" y="48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F9413-D06E-40AA-A3C2-A6D3626E75B2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680C3-E774-4485-8D4D-599BEE291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386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680C3-E774-4485-8D4D-599BEE291B4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477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680C3-E774-4485-8D4D-599BEE291B4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564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D43A1-D2FB-47B8-81C5-157F479051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71938B-C498-430B-821C-0BDFBDCEE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E59245-1E2E-46CE-B227-1B422C14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A077-9911-4E4C-8C0C-923D6EC6F943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71DF21-06F1-4E64-B26B-54A17DE5A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D55918-FCB5-4545-B909-B561FA073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00F0-D22C-4EC3-AA13-78BC69A5F2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043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0D88E-AC08-4C8E-AAF0-101EFC992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9CC2AC-052B-4911-898F-87AFFF740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C1063E-463D-4FDA-889B-701DA8320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A077-9911-4E4C-8C0C-923D6EC6F943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F61C71-132B-4055-B609-CB24BA57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E40998-FB12-43B2-9E33-B95DEBAE1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00F0-D22C-4EC3-AA13-78BC69A5F2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972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B22D8BA-B366-404E-A995-E23AC48E3B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31CF96-7AD2-4FC5-A9A1-1CE91A3EA2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1D57D-6E7F-4B87-B941-1E23E7B66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A077-9911-4E4C-8C0C-923D6EC6F943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835772-2CF1-4828-B569-D02559A67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594245-39EA-42FE-8D45-3F9FE46C9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00F0-D22C-4EC3-AA13-78BC69A5F2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21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8B18E-7479-4329-9D5F-B2D33F26E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79A2DB-A1F4-41EF-9470-5236F4AC0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FA02E5-7CEA-4B13-B763-4E9F073F2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A077-9911-4E4C-8C0C-923D6EC6F943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9A8A76-F0C7-432B-BCE1-27D31C0E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95F32B-9595-4F1F-8893-63EC4F489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00F0-D22C-4EC3-AA13-78BC69A5F2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619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C298C-92B0-451F-8BF0-05442B8F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234CA5-1E44-4F7E-8BB6-0E976861D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6A7007-CB3B-4AB1-AC9C-7211A6EC1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A077-9911-4E4C-8C0C-923D6EC6F943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B8C6CA-31CE-4B6D-88E6-E20A7833A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074E70-E389-4DF5-85F3-751768A7B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00F0-D22C-4EC3-AA13-78BC69A5F2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131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D70F8-3C67-4DB1-902E-801B70499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A8B20-0F27-4389-8833-40FC35ABC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CF06AB-E6A6-4D4F-A2FB-A1721CA74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544817-87D5-46A9-A431-20A37839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A077-9911-4E4C-8C0C-923D6EC6F943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7C11E4-53F4-424D-B58D-03C6712D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AEF86E-48E6-4377-AA7F-7EA291BAA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00F0-D22C-4EC3-AA13-78BC69A5F2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681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CC053-27A6-454C-965B-CDDD062AE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34435E-397C-4909-B4E6-7854BB7E6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F8E190-A6F7-4869-8367-CFAFE3B87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5F730F-2664-4087-A107-0567AD3103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7573E2-AA93-42C3-B0C6-AAF575453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9F711D-1EC7-4E98-8024-A545E1782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A077-9911-4E4C-8C0C-923D6EC6F943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18AC9D1-4B42-4039-BF3A-288AB3D5F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3D58886-0BF6-4CDC-861D-72CD95A1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00F0-D22C-4EC3-AA13-78BC69A5F2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228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09905-046D-46F4-BC4A-3D376486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19728F-8E97-4219-8BD1-BEEC3A491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A077-9911-4E4C-8C0C-923D6EC6F943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047DB7D-AE9E-4B16-8403-1B733723E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CD0D87-9E0F-407F-A24E-3D2827184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00F0-D22C-4EC3-AA13-78BC69A5F2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911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B6DBC9A-70BB-4824-B757-B6205E8DF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A077-9911-4E4C-8C0C-923D6EC6F943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C311F7-B34D-473B-8361-4467A3E21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73F998-4CF1-465A-9A59-A4490BE2C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00F0-D22C-4EC3-AA13-78BC69A5F2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2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D4BC8-3957-480F-B14F-EE0D71D29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CB662A-8D54-4C1B-8C2A-2E19F5642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41EFC9-3F03-4DFD-958B-EDC38921A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CC1D2F-C238-41A3-BAD5-6A6881EFE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A077-9911-4E4C-8C0C-923D6EC6F943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0BDA96-3764-47D4-B850-E74424A0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17388D-7325-4C48-8091-27189D3FD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00F0-D22C-4EC3-AA13-78BC69A5F2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3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AEF91-B084-4193-846D-4FA53AE7D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E435E4-A866-4FA2-B9B4-E6D99DAAAF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5EB791-A6EF-424E-AA56-EDCC3B780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38C21E-349A-4813-B02B-94B17E3C6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A077-9911-4E4C-8C0C-923D6EC6F943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4A97EF-AC69-496D-9C2C-6329A1436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FE217E-832F-4079-A930-84681E871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00F0-D22C-4EC3-AA13-78BC69A5F2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798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8CD15C-59A8-41E2-B088-6758196A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373532-E359-4FE6-AAB6-1B778FB88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A7576D-6C6F-40ED-9469-EE76234DFF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2A077-9911-4E4C-8C0C-923D6EC6F943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2DD056-493F-491A-9AB5-BF7C449E7B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86076D-240B-4923-B1EA-322B916C5B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300F0-D22C-4EC3-AA13-78BC69A5F2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times.postech.ac.kr/news/articleView.html?idxno=10066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hyperlink" Target="https://github.com/YBIGTA/CatchTone/blob/master/Main.ipynb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hyperlink" Target="http://koasas.kaist.ac.kr/bitstream/10203/262785/1/109979.pdf" TargetMode="External"/><Relationship Id="rId5" Type="http://schemas.openxmlformats.org/officeDocument/2006/relationships/image" Target="../media/image28.png"/><Relationship Id="rId10" Type="http://schemas.openxmlformats.org/officeDocument/2006/relationships/hyperlink" Target="http://color.kaist.ac.kr/wp-content/uploads/2019/01/colorconf.2018b.pdf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A40CFA9-9D7A-4815-A7EB-B76A893D6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A38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ㅈ</a:t>
            </a:r>
            <a:endParaRPr lang="ko-KR" altLang="en-US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65DF4F44-EDFC-4C97-97C2-91C6018755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055"/>
            </a:avLst>
          </a:prstGeom>
          <a:solidFill>
            <a:srgbClr val="9D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D1E547F-DDA4-42B9-A011-C6A8B78DCB1A}"/>
              </a:ext>
            </a:extLst>
          </p:cNvPr>
          <p:cNvSpPr/>
          <p:nvPr/>
        </p:nvSpPr>
        <p:spPr>
          <a:xfrm>
            <a:off x="4012770" y="2112962"/>
            <a:ext cx="4139140" cy="4139140"/>
          </a:xfrm>
          <a:prstGeom prst="ellipse">
            <a:avLst/>
          </a:prstGeom>
          <a:solidFill>
            <a:srgbClr val="9D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251E750-1ED1-42DA-AFBB-881DCC8E7351}"/>
              </a:ext>
            </a:extLst>
          </p:cNvPr>
          <p:cNvSpPr/>
          <p:nvPr/>
        </p:nvSpPr>
        <p:spPr>
          <a:xfrm>
            <a:off x="2214563" y="3881436"/>
            <a:ext cx="602193" cy="602193"/>
          </a:xfrm>
          <a:prstGeom prst="ellipse">
            <a:avLst/>
          </a:prstGeom>
          <a:solidFill>
            <a:srgbClr val="EB5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EC79C3C-1E05-4AE3-83CE-409399563459}"/>
              </a:ext>
            </a:extLst>
          </p:cNvPr>
          <p:cNvSpPr/>
          <p:nvPr/>
        </p:nvSpPr>
        <p:spPr>
          <a:xfrm>
            <a:off x="9375244" y="3881436"/>
            <a:ext cx="602193" cy="602193"/>
          </a:xfrm>
          <a:prstGeom prst="ellipse">
            <a:avLst/>
          </a:prstGeom>
          <a:solidFill>
            <a:srgbClr val="CCD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59A02-889A-4C0C-9190-BD6CD1C4E024}"/>
              </a:ext>
            </a:extLst>
          </p:cNvPr>
          <p:cNvSpPr txBox="1"/>
          <p:nvPr/>
        </p:nvSpPr>
        <p:spPr>
          <a:xfrm>
            <a:off x="1266485" y="4381268"/>
            <a:ext cx="2580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4F4EA"/>
                </a:solidFill>
                <a:latin typeface="Brush Script MT" panose="03060802040406070304" pitchFamily="66" charset="0"/>
              </a:rPr>
              <a:t>Warm tone</a:t>
            </a:r>
            <a:endParaRPr lang="ko-KR" altLang="en-US" sz="5400" dirty="0">
              <a:solidFill>
                <a:srgbClr val="F4F4EA"/>
              </a:solidFill>
              <a:latin typeface="Brush Script MT" panose="03060802040406070304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041320-8A37-4B0A-9A72-0A2E2D3F9048}"/>
              </a:ext>
            </a:extLst>
          </p:cNvPr>
          <p:cNvSpPr txBox="1"/>
          <p:nvPr/>
        </p:nvSpPr>
        <p:spPr>
          <a:xfrm>
            <a:off x="8559688" y="4483629"/>
            <a:ext cx="2233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4F4EA"/>
                </a:solidFill>
                <a:latin typeface="Brush Script MT" panose="03060802040406070304" pitchFamily="66" charset="0"/>
              </a:rPr>
              <a:t>Cool tone</a:t>
            </a:r>
            <a:endParaRPr lang="ko-KR" altLang="en-US" sz="5400" dirty="0">
              <a:solidFill>
                <a:srgbClr val="F4F4EA"/>
              </a:solidFill>
              <a:latin typeface="Brush Script MT" panose="03060802040406070304" pitchFamily="66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495" r="67456"/>
                    </a14:imgEffect>
                  </a14:imgLayer>
                </a14:imgProps>
              </a:ext>
            </a:extLst>
          </a:blip>
          <a:srcRect r="25049"/>
          <a:stretch/>
        </p:blipFill>
        <p:spPr>
          <a:xfrm>
            <a:off x="2046849" y="3241057"/>
            <a:ext cx="1142261" cy="1143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495" r="67456"/>
                    </a14:imgEffect>
                  </a14:imgLayer>
                </a14:imgProps>
              </a:ext>
            </a:extLst>
          </a:blip>
          <a:srcRect r="25049"/>
          <a:stretch/>
        </p:blipFill>
        <p:spPr>
          <a:xfrm>
            <a:off x="9228098" y="3238268"/>
            <a:ext cx="1142261" cy="1143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50" b="100000" l="9589" r="89589">
                        <a14:foregroundMark x1="42466" y1="59250" x2="54521" y2="7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474" y="1857896"/>
            <a:ext cx="4197293" cy="4399696"/>
          </a:xfrm>
          <a:prstGeom prst="ellipse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502555" y="659757"/>
            <a:ext cx="9943999" cy="2290027"/>
            <a:chOff x="1324360" y="569967"/>
            <a:chExt cx="8528507" cy="1829897"/>
          </a:xfrm>
        </p:grpSpPr>
        <p:grpSp>
          <p:nvGrpSpPr>
            <p:cNvPr id="5" name="그룹 4"/>
            <p:cNvGrpSpPr/>
            <p:nvPr/>
          </p:nvGrpSpPr>
          <p:grpSpPr>
            <a:xfrm>
              <a:off x="1324360" y="569967"/>
              <a:ext cx="8528507" cy="1829897"/>
              <a:chOff x="2354632" y="892461"/>
              <a:chExt cx="6663693" cy="1429778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646" t="60078" r="46569"/>
              <a:stretch/>
            </p:blipFill>
            <p:spPr>
              <a:xfrm rot="21022699">
                <a:off x="2354632" y="1316372"/>
                <a:ext cx="2492943" cy="844343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1819" b="32399"/>
              <a:stretch/>
            </p:blipFill>
            <p:spPr>
              <a:xfrm>
                <a:off x="5277330" y="892461"/>
                <a:ext cx="1828707" cy="1429778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284" t="-3" r="7231" b="65872"/>
              <a:stretch/>
            </p:blipFill>
            <p:spPr>
              <a:xfrm rot="650910">
                <a:off x="7157341" y="1396535"/>
                <a:ext cx="1860984" cy="721895"/>
              </a:xfrm>
              <a:prstGeom prst="rect">
                <a:avLst/>
              </a:prstGeom>
            </p:spPr>
          </p:pic>
        </p:grpSp>
        <p:sp>
          <p:nvSpPr>
            <p:cNvPr id="7" name="타원 6"/>
            <p:cNvSpPr/>
            <p:nvPr/>
          </p:nvSpPr>
          <p:spPr>
            <a:xfrm rot="585428">
              <a:off x="5748885" y="1352688"/>
              <a:ext cx="207066" cy="349358"/>
            </a:xfrm>
            <a:prstGeom prst="ellipse">
              <a:avLst/>
            </a:prstGeom>
            <a:solidFill>
              <a:srgbClr val="8F7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05" t="-3" r="-225" b="66602"/>
          <a:stretch/>
        </p:blipFill>
        <p:spPr>
          <a:xfrm rot="650910">
            <a:off x="10415483" y="1944224"/>
            <a:ext cx="603364" cy="1131496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10215780" y="2420301"/>
            <a:ext cx="235673" cy="363908"/>
          </a:xfrm>
          <a:prstGeom prst="ellipse">
            <a:avLst/>
          </a:prstGeom>
          <a:solidFill>
            <a:srgbClr val="F3A3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405800" y="2099045"/>
            <a:ext cx="118008" cy="205378"/>
          </a:xfrm>
          <a:custGeom>
            <a:avLst/>
            <a:gdLst>
              <a:gd name="connsiteX0" fmla="*/ 0 w 235673"/>
              <a:gd name="connsiteY0" fmla="*/ 181954 h 363908"/>
              <a:gd name="connsiteX1" fmla="*/ 117837 w 235673"/>
              <a:gd name="connsiteY1" fmla="*/ 0 h 363908"/>
              <a:gd name="connsiteX2" fmla="*/ 235674 w 235673"/>
              <a:gd name="connsiteY2" fmla="*/ 181954 h 363908"/>
              <a:gd name="connsiteX3" fmla="*/ 117837 w 235673"/>
              <a:gd name="connsiteY3" fmla="*/ 363908 h 363908"/>
              <a:gd name="connsiteX4" fmla="*/ 0 w 235673"/>
              <a:gd name="connsiteY4" fmla="*/ 181954 h 363908"/>
              <a:gd name="connsiteX0" fmla="*/ 220 w 235894"/>
              <a:gd name="connsiteY0" fmla="*/ 120994 h 302948"/>
              <a:gd name="connsiteX1" fmla="*/ 97737 w 235894"/>
              <a:gd name="connsiteY1" fmla="*/ 0 h 302948"/>
              <a:gd name="connsiteX2" fmla="*/ 235894 w 235894"/>
              <a:gd name="connsiteY2" fmla="*/ 120994 h 302948"/>
              <a:gd name="connsiteX3" fmla="*/ 118057 w 235894"/>
              <a:gd name="connsiteY3" fmla="*/ 302948 h 302948"/>
              <a:gd name="connsiteX4" fmla="*/ 220 w 235894"/>
              <a:gd name="connsiteY4" fmla="*/ 120994 h 302948"/>
              <a:gd name="connsiteX0" fmla="*/ 101 w 123108"/>
              <a:gd name="connsiteY0" fmla="*/ 121023 h 303005"/>
              <a:gd name="connsiteX1" fmla="*/ 97618 w 123108"/>
              <a:gd name="connsiteY1" fmla="*/ 29 h 303005"/>
              <a:gd name="connsiteX2" fmla="*/ 103695 w 123108"/>
              <a:gd name="connsiteY2" fmla="*/ 131183 h 303005"/>
              <a:gd name="connsiteX3" fmla="*/ 117938 w 123108"/>
              <a:gd name="connsiteY3" fmla="*/ 302977 h 303005"/>
              <a:gd name="connsiteX4" fmla="*/ 101 w 123108"/>
              <a:gd name="connsiteY4" fmla="*/ 121023 h 303005"/>
              <a:gd name="connsiteX0" fmla="*/ 322 w 47981"/>
              <a:gd name="connsiteY0" fmla="*/ 141376 h 303028"/>
              <a:gd name="connsiteX1" fmla="*/ 26719 w 47981"/>
              <a:gd name="connsiteY1" fmla="*/ 62 h 303028"/>
              <a:gd name="connsiteX2" fmla="*/ 32796 w 47981"/>
              <a:gd name="connsiteY2" fmla="*/ 131216 h 303028"/>
              <a:gd name="connsiteX3" fmla="*/ 47039 w 47981"/>
              <a:gd name="connsiteY3" fmla="*/ 303010 h 303028"/>
              <a:gd name="connsiteX4" fmla="*/ 322 w 47981"/>
              <a:gd name="connsiteY4" fmla="*/ 141376 h 303028"/>
              <a:gd name="connsiteX0" fmla="*/ 388 w 77993"/>
              <a:gd name="connsiteY0" fmla="*/ 131242 h 292894"/>
              <a:gd name="connsiteX1" fmla="*/ 77585 w 77993"/>
              <a:gd name="connsiteY1" fmla="*/ 88 h 292894"/>
              <a:gd name="connsiteX2" fmla="*/ 32862 w 77993"/>
              <a:gd name="connsiteY2" fmla="*/ 121082 h 292894"/>
              <a:gd name="connsiteX3" fmla="*/ 47105 w 77993"/>
              <a:gd name="connsiteY3" fmla="*/ 292876 h 292894"/>
              <a:gd name="connsiteX4" fmla="*/ 388 w 77993"/>
              <a:gd name="connsiteY4" fmla="*/ 131242 h 29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93" h="292894">
                <a:moveTo>
                  <a:pt x="388" y="131242"/>
                </a:moveTo>
                <a:cubicBezTo>
                  <a:pt x="5468" y="82444"/>
                  <a:pt x="72173" y="1781"/>
                  <a:pt x="77585" y="88"/>
                </a:cubicBezTo>
                <a:cubicBezTo>
                  <a:pt x="82997" y="-1605"/>
                  <a:pt x="32862" y="20592"/>
                  <a:pt x="32862" y="121082"/>
                </a:cubicBezTo>
                <a:cubicBezTo>
                  <a:pt x="32862" y="221572"/>
                  <a:pt x="52517" y="291183"/>
                  <a:pt x="47105" y="292876"/>
                </a:cubicBezTo>
                <a:cubicBezTo>
                  <a:pt x="41693" y="294569"/>
                  <a:pt x="-4692" y="180040"/>
                  <a:pt x="388" y="131242"/>
                </a:cubicBezTo>
                <a:close/>
              </a:path>
            </a:pathLst>
          </a:custGeom>
          <a:solidFill>
            <a:srgbClr val="F3A3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314393" y="2420301"/>
            <a:ext cx="150411" cy="237839"/>
          </a:xfrm>
          <a:prstGeom prst="ellipse">
            <a:avLst/>
          </a:prstGeom>
          <a:solidFill>
            <a:srgbClr val="F3A3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405800" y="2175272"/>
            <a:ext cx="150411" cy="237839"/>
          </a:xfrm>
          <a:prstGeom prst="ellipse">
            <a:avLst/>
          </a:prstGeom>
          <a:solidFill>
            <a:srgbClr val="F3A3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64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152EE74-2E97-4E7B-A9EE-5D770F91C8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11844338" algn="l"/>
              </a:tabLst>
            </a:pP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61E8A40-57FE-49D7-B0B3-D2DD91BE0121}"/>
              </a:ext>
            </a:extLst>
          </p:cNvPr>
          <p:cNvSpPr/>
          <p:nvPr/>
        </p:nvSpPr>
        <p:spPr>
          <a:xfrm>
            <a:off x="1508080" y="1939159"/>
            <a:ext cx="3969836" cy="3957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A30F36D-E6F6-4F48-82F5-449C2F773C6D}"/>
              </a:ext>
            </a:extLst>
          </p:cNvPr>
          <p:cNvGrpSpPr/>
          <p:nvPr/>
        </p:nvGrpSpPr>
        <p:grpSpPr>
          <a:xfrm>
            <a:off x="5398970" y="1262201"/>
            <a:ext cx="7652657" cy="2846853"/>
            <a:chOff x="3040516" y="919510"/>
            <a:chExt cx="6356767" cy="312810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76DE05B-9750-42FF-B226-97FC0DBD357A}"/>
                </a:ext>
              </a:extLst>
            </p:cNvPr>
            <p:cNvGrpSpPr/>
            <p:nvPr/>
          </p:nvGrpSpPr>
          <p:grpSpPr>
            <a:xfrm>
              <a:off x="3976251" y="919510"/>
              <a:ext cx="4286006" cy="3128107"/>
              <a:chOff x="3976251" y="919510"/>
              <a:chExt cx="4286006" cy="3128107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19DDF1C5-4241-4C65-9E38-5F1DBAD48DF3}"/>
                  </a:ext>
                </a:extLst>
              </p:cNvPr>
              <p:cNvSpPr/>
              <p:nvPr/>
            </p:nvSpPr>
            <p:spPr>
              <a:xfrm>
                <a:off x="3976252" y="1319700"/>
                <a:ext cx="4286005" cy="2727917"/>
              </a:xfrm>
              <a:prstGeom prst="roundRect">
                <a:avLst>
                  <a:gd name="adj" fmla="val 107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1776646-742C-4055-977B-8FC08F1F9328}"/>
                  </a:ext>
                </a:extLst>
              </p:cNvPr>
              <p:cNvSpPr/>
              <p:nvPr/>
            </p:nvSpPr>
            <p:spPr>
              <a:xfrm>
                <a:off x="5761944" y="919510"/>
                <a:ext cx="512489" cy="61771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60E8D756-A711-4701-B3EA-B603EE6E3119}"/>
                  </a:ext>
                </a:extLst>
              </p:cNvPr>
              <p:cNvSpPr/>
              <p:nvPr/>
            </p:nvSpPr>
            <p:spPr>
              <a:xfrm>
                <a:off x="3976251" y="2223214"/>
                <a:ext cx="1265219" cy="1824403"/>
              </a:xfrm>
              <a:prstGeom prst="roundRect">
                <a:avLst>
                  <a:gd name="adj" fmla="val 10770"/>
                </a:avLst>
              </a:prstGeom>
              <a:solidFill>
                <a:srgbClr val="FBEA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15002D6-8BC8-4BEA-94ED-163BF28CC180}"/>
                  </a:ext>
                </a:extLst>
              </p:cNvPr>
              <p:cNvSpPr/>
              <p:nvPr/>
            </p:nvSpPr>
            <p:spPr>
              <a:xfrm>
                <a:off x="5459733" y="2178526"/>
                <a:ext cx="1265219" cy="1824403"/>
              </a:xfrm>
              <a:prstGeom prst="roundRect">
                <a:avLst>
                  <a:gd name="adj" fmla="val 107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7AF23D53-BB45-48CB-B16C-0CE314CC1150}"/>
                  </a:ext>
                </a:extLst>
              </p:cNvPr>
              <p:cNvSpPr/>
              <p:nvPr/>
            </p:nvSpPr>
            <p:spPr>
              <a:xfrm>
                <a:off x="6997038" y="2216990"/>
                <a:ext cx="1265219" cy="1824403"/>
              </a:xfrm>
              <a:prstGeom prst="roundRect">
                <a:avLst>
                  <a:gd name="adj" fmla="val 10770"/>
                </a:avLst>
              </a:prstGeom>
              <a:solidFill>
                <a:srgbClr val="8E80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7C4FE67-CE04-4A14-B662-412F1C02E16D}"/>
                  </a:ext>
                </a:extLst>
              </p:cNvPr>
              <p:cNvSpPr/>
              <p:nvPr/>
            </p:nvSpPr>
            <p:spPr>
              <a:xfrm>
                <a:off x="5009214" y="2220444"/>
                <a:ext cx="1265219" cy="1824403"/>
              </a:xfrm>
              <a:prstGeom prst="rect">
                <a:avLst/>
              </a:prstGeom>
              <a:solidFill>
                <a:srgbClr val="679B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0D575910-0576-490A-9089-AC2E1B57F8CE}"/>
                  </a:ext>
                </a:extLst>
              </p:cNvPr>
              <p:cNvSpPr/>
              <p:nvPr/>
            </p:nvSpPr>
            <p:spPr>
              <a:xfrm>
                <a:off x="6092342" y="2220444"/>
                <a:ext cx="1159328" cy="1824403"/>
              </a:xfrm>
              <a:prstGeom prst="rect">
                <a:avLst/>
              </a:prstGeom>
              <a:solidFill>
                <a:srgbClr val="C847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912185-1812-463F-94FC-C59D2F9793CA}"/>
                </a:ext>
              </a:extLst>
            </p:cNvPr>
            <p:cNvSpPr txBox="1"/>
            <p:nvPr/>
          </p:nvSpPr>
          <p:spPr>
            <a:xfrm>
              <a:off x="3040516" y="1756009"/>
              <a:ext cx="6356767" cy="439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                         봄</a:t>
              </a:r>
              <a:r>
                <a:rPr lang="en-US" altLang="ko-KR" sz="20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             </a:t>
              </a:r>
              <a:r>
                <a:rPr lang="ko-KR" altLang="en-US" sz="20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여  </a:t>
              </a:r>
              <a:r>
                <a:rPr lang="ko-KR" altLang="en-US" sz="2000" dirty="0" err="1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름</a:t>
              </a:r>
              <a:r>
                <a:rPr lang="en-US" altLang="ko-KR" sz="20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	     </a:t>
              </a:r>
              <a:r>
                <a:rPr lang="ko-KR" altLang="en-US" sz="20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가  을</a:t>
              </a:r>
              <a:r>
                <a:rPr lang="en-US" altLang="ko-KR" sz="20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	          </a:t>
              </a:r>
              <a:r>
                <a:rPr lang="ko-KR" altLang="en-US" sz="20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겨  울</a:t>
              </a: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474D2BF-DFDB-413B-B21B-E1192198042C}"/>
              </a:ext>
            </a:extLst>
          </p:cNvPr>
          <p:cNvSpPr/>
          <p:nvPr/>
        </p:nvSpPr>
        <p:spPr>
          <a:xfrm>
            <a:off x="6450746" y="4381212"/>
            <a:ext cx="5549104" cy="1625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600" kern="0" dirty="0">
                <a:solidFill>
                  <a:srgbClr val="00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봄 </a:t>
            </a:r>
            <a:r>
              <a:rPr lang="en-US" altLang="ko-KR" sz="1600" kern="0" dirty="0">
                <a:solidFill>
                  <a:srgbClr val="00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온화하고 부드러운 것을 특징으로 따뜻한 톤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1600" kern="0" dirty="0">
                <a:solidFill>
                  <a:srgbClr val="00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여름 </a:t>
            </a:r>
            <a:r>
              <a:rPr lang="en-US" altLang="ko-KR" sz="1600" kern="0" dirty="0">
                <a:solidFill>
                  <a:srgbClr val="00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차가우면서도 부드러운 느낌을 겸비한 시원한 톤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1600" kern="0" dirty="0">
                <a:solidFill>
                  <a:srgbClr val="00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가을 </a:t>
            </a:r>
            <a:r>
              <a:rPr lang="en-US" altLang="ko-KR" sz="1600" kern="0" dirty="0">
                <a:solidFill>
                  <a:srgbClr val="00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황색 빛을 띠면서 차분하고 부드러운 느낌의 가라앉는 톤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1600" kern="0" dirty="0">
                <a:solidFill>
                  <a:srgbClr val="00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겨울 </a:t>
            </a:r>
            <a:r>
              <a:rPr lang="en-US" altLang="ko-KR" sz="1600" kern="0" dirty="0">
                <a:solidFill>
                  <a:srgbClr val="00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강하면서 선명하고 날카로운 느낌을 주는 푸른빛의 톤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313542B-800A-47B7-8413-CBE798DEECF9}"/>
              </a:ext>
            </a:extLst>
          </p:cNvPr>
          <p:cNvSpPr/>
          <p:nvPr/>
        </p:nvSpPr>
        <p:spPr>
          <a:xfrm>
            <a:off x="426963" y="333964"/>
            <a:ext cx="555171" cy="555171"/>
          </a:xfrm>
          <a:prstGeom prst="ellipse">
            <a:avLst/>
          </a:prstGeom>
          <a:solidFill>
            <a:srgbClr val="9DC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DC8CF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156297-758C-4AF0-B6EE-89A1F8F98ECC}"/>
              </a:ext>
            </a:extLst>
          </p:cNvPr>
          <p:cNvSpPr txBox="1"/>
          <p:nvPr/>
        </p:nvSpPr>
        <p:spPr>
          <a:xfrm>
            <a:off x="1026529" y="380716"/>
            <a:ext cx="574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9DC8C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퍼스널 </a:t>
            </a:r>
            <a:r>
              <a:rPr lang="ko-KR" altLang="en-US" sz="2400" dirty="0" err="1">
                <a:solidFill>
                  <a:srgbClr val="9DC8C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컬러란</a:t>
            </a:r>
            <a:r>
              <a:rPr lang="en-US" altLang="ko-KR" sz="2400" dirty="0">
                <a:solidFill>
                  <a:srgbClr val="9DC8C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? (PERSONAL COLOR)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69D1C3A-810D-41EC-A936-35B11B96A5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56" t="20837" r="39832" b="3438"/>
          <a:stretch/>
        </p:blipFill>
        <p:spPr>
          <a:xfrm>
            <a:off x="1528978" y="1963035"/>
            <a:ext cx="1943101" cy="383721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5270DF4-5912-4DFB-BA2D-B28C0AF38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78" t="21698" b="3522"/>
          <a:stretch/>
        </p:blipFill>
        <p:spPr>
          <a:xfrm>
            <a:off x="3575390" y="1963035"/>
            <a:ext cx="1885279" cy="378931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913C1F4-1F44-419E-AE67-FDF42DF0335C}"/>
              </a:ext>
            </a:extLst>
          </p:cNvPr>
          <p:cNvSpPr txBox="1"/>
          <p:nvPr/>
        </p:nvSpPr>
        <p:spPr>
          <a:xfrm>
            <a:off x="2198201" y="147374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웜톤</a:t>
            </a:r>
            <a:endParaRPr lang="ko-KR" altLang="en-US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1FB443-06B4-4268-9FF8-24593AFA9CDC}"/>
              </a:ext>
            </a:extLst>
          </p:cNvPr>
          <p:cNvSpPr txBox="1"/>
          <p:nvPr/>
        </p:nvSpPr>
        <p:spPr>
          <a:xfrm>
            <a:off x="4183899" y="151340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쿨톤</a:t>
            </a:r>
            <a:endParaRPr lang="ko-KR" altLang="en-US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60BED40-C4E4-4919-8F34-BDD77745ABE2}"/>
              </a:ext>
            </a:extLst>
          </p:cNvPr>
          <p:cNvCxnSpPr>
            <a:cxnSpLocks/>
          </p:cNvCxnSpPr>
          <p:nvPr/>
        </p:nvCxnSpPr>
        <p:spPr>
          <a:xfrm flipV="1">
            <a:off x="1048291" y="2657928"/>
            <a:ext cx="0" cy="623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905DD96-61A8-4E39-B5AB-F61D8591DED5}"/>
              </a:ext>
            </a:extLst>
          </p:cNvPr>
          <p:cNvCxnSpPr>
            <a:cxnSpLocks/>
          </p:cNvCxnSpPr>
          <p:nvPr/>
        </p:nvCxnSpPr>
        <p:spPr>
          <a:xfrm>
            <a:off x="1046581" y="4559035"/>
            <a:ext cx="0" cy="623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D7D5A7A-39A9-47DF-8F4E-4A5A49AD65F3}"/>
              </a:ext>
            </a:extLst>
          </p:cNvPr>
          <p:cNvSpPr txBox="1"/>
          <p:nvPr/>
        </p:nvSpPr>
        <p:spPr>
          <a:xfrm>
            <a:off x="687563" y="1905819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밝은피부</a:t>
            </a:r>
            <a:endParaRPr lang="ko-KR" altLang="en-US" sz="1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2DC723-7A96-4A44-BCBD-386E6A9DB248}"/>
              </a:ext>
            </a:extLst>
          </p:cNvPr>
          <p:cNvSpPr txBox="1"/>
          <p:nvPr/>
        </p:nvSpPr>
        <p:spPr>
          <a:xfrm>
            <a:off x="543694" y="5470000"/>
            <a:ext cx="881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어두운피부</a:t>
            </a:r>
            <a:endParaRPr lang="ko-KR" altLang="en-US" sz="1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1392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90461BA-3279-4E5E-9C56-BFC3D25F76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9E6BF78-CEC9-4607-ABD6-6DA8FFB4F7F4}"/>
              </a:ext>
            </a:extLst>
          </p:cNvPr>
          <p:cNvSpPr/>
          <p:nvPr/>
        </p:nvSpPr>
        <p:spPr>
          <a:xfrm>
            <a:off x="426963" y="333964"/>
            <a:ext cx="555171" cy="555171"/>
          </a:xfrm>
          <a:prstGeom prst="ellipse">
            <a:avLst/>
          </a:prstGeom>
          <a:solidFill>
            <a:srgbClr val="F28B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716F2-7E88-4033-8777-96A1BB369D53}"/>
              </a:ext>
            </a:extLst>
          </p:cNvPr>
          <p:cNvSpPr txBox="1"/>
          <p:nvPr/>
        </p:nvSpPr>
        <p:spPr>
          <a:xfrm>
            <a:off x="1026528" y="380716"/>
            <a:ext cx="3240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모델링 및 구현과정</a:t>
            </a:r>
            <a:endParaRPr lang="en-US" altLang="ko-KR" sz="2400" dirty="0">
              <a:solidFill>
                <a:srgbClr val="F28B63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6967660-805D-460F-981F-B2F9DCCE6454}"/>
              </a:ext>
            </a:extLst>
          </p:cNvPr>
          <p:cNvSpPr/>
          <p:nvPr/>
        </p:nvSpPr>
        <p:spPr>
          <a:xfrm>
            <a:off x="-300811" y="1581528"/>
            <a:ext cx="4493928" cy="5536999"/>
          </a:xfrm>
          <a:custGeom>
            <a:avLst/>
            <a:gdLst>
              <a:gd name="connsiteX0" fmla="*/ 0 w 3240671"/>
              <a:gd name="connsiteY0" fmla="*/ 2658534 h 5317067"/>
              <a:gd name="connsiteX1" fmla="*/ 1620336 w 3240671"/>
              <a:gd name="connsiteY1" fmla="*/ 0 h 5317067"/>
              <a:gd name="connsiteX2" fmla="*/ 3240672 w 3240671"/>
              <a:gd name="connsiteY2" fmla="*/ 2658534 h 5317067"/>
              <a:gd name="connsiteX3" fmla="*/ 1620336 w 3240671"/>
              <a:gd name="connsiteY3" fmla="*/ 5317068 h 5317067"/>
              <a:gd name="connsiteX4" fmla="*/ 0 w 3240671"/>
              <a:gd name="connsiteY4" fmla="*/ 2658534 h 5317067"/>
              <a:gd name="connsiteX0" fmla="*/ 518271 w 4277214"/>
              <a:gd name="connsiteY0" fmla="*/ 2658534 h 5339866"/>
              <a:gd name="connsiteX1" fmla="*/ 2138607 w 4277214"/>
              <a:gd name="connsiteY1" fmla="*/ 0 h 5339866"/>
              <a:gd name="connsiteX2" fmla="*/ 3758943 w 4277214"/>
              <a:gd name="connsiteY2" fmla="*/ 2658534 h 5339866"/>
              <a:gd name="connsiteX3" fmla="*/ 2138607 w 4277214"/>
              <a:gd name="connsiteY3" fmla="*/ 5317068 h 5339866"/>
              <a:gd name="connsiteX4" fmla="*/ 518271 w 4277214"/>
              <a:gd name="connsiteY4" fmla="*/ 2658534 h 5339866"/>
              <a:gd name="connsiteX0" fmla="*/ 517258 w 4276201"/>
              <a:gd name="connsiteY0" fmla="*/ 2861734 h 5537389"/>
              <a:gd name="connsiteX1" fmla="*/ 2120660 w 4276201"/>
              <a:gd name="connsiteY1" fmla="*/ 0 h 5537389"/>
              <a:gd name="connsiteX2" fmla="*/ 3757930 w 4276201"/>
              <a:gd name="connsiteY2" fmla="*/ 2861734 h 5537389"/>
              <a:gd name="connsiteX3" fmla="*/ 2137594 w 4276201"/>
              <a:gd name="connsiteY3" fmla="*/ 5520268 h 5537389"/>
              <a:gd name="connsiteX4" fmla="*/ 517258 w 4276201"/>
              <a:gd name="connsiteY4" fmla="*/ 2861734 h 5537389"/>
              <a:gd name="connsiteX0" fmla="*/ 517258 w 4394611"/>
              <a:gd name="connsiteY0" fmla="*/ 2861734 h 5537389"/>
              <a:gd name="connsiteX1" fmla="*/ 2120660 w 4394611"/>
              <a:gd name="connsiteY1" fmla="*/ 0 h 5537389"/>
              <a:gd name="connsiteX2" fmla="*/ 3757930 w 4394611"/>
              <a:gd name="connsiteY2" fmla="*/ 2861734 h 5537389"/>
              <a:gd name="connsiteX3" fmla="*/ 2137594 w 4394611"/>
              <a:gd name="connsiteY3" fmla="*/ 5520268 h 5537389"/>
              <a:gd name="connsiteX4" fmla="*/ 517258 w 4394611"/>
              <a:gd name="connsiteY4" fmla="*/ 2861734 h 5537389"/>
              <a:gd name="connsiteX0" fmla="*/ 517258 w 4394611"/>
              <a:gd name="connsiteY0" fmla="*/ 2861734 h 5537389"/>
              <a:gd name="connsiteX1" fmla="*/ 2120660 w 4394611"/>
              <a:gd name="connsiteY1" fmla="*/ 0 h 5537389"/>
              <a:gd name="connsiteX2" fmla="*/ 3757930 w 4394611"/>
              <a:gd name="connsiteY2" fmla="*/ 2861734 h 5537389"/>
              <a:gd name="connsiteX3" fmla="*/ 2137594 w 4394611"/>
              <a:gd name="connsiteY3" fmla="*/ 5520268 h 5537389"/>
              <a:gd name="connsiteX4" fmla="*/ 517258 w 4394611"/>
              <a:gd name="connsiteY4" fmla="*/ 2861734 h 5537389"/>
              <a:gd name="connsiteX0" fmla="*/ 578875 w 4456228"/>
              <a:gd name="connsiteY0" fmla="*/ 2861734 h 5537797"/>
              <a:gd name="connsiteX1" fmla="*/ 2182277 w 4456228"/>
              <a:gd name="connsiteY1" fmla="*/ 0 h 5537797"/>
              <a:gd name="connsiteX2" fmla="*/ 3819547 w 4456228"/>
              <a:gd name="connsiteY2" fmla="*/ 2861734 h 5537797"/>
              <a:gd name="connsiteX3" fmla="*/ 2199211 w 4456228"/>
              <a:gd name="connsiteY3" fmla="*/ 5520268 h 5537797"/>
              <a:gd name="connsiteX4" fmla="*/ 578875 w 4456228"/>
              <a:gd name="connsiteY4" fmla="*/ 2861734 h 5537797"/>
              <a:gd name="connsiteX0" fmla="*/ 616575 w 4493928"/>
              <a:gd name="connsiteY0" fmla="*/ 2861734 h 5536999"/>
              <a:gd name="connsiteX1" fmla="*/ 2219977 w 4493928"/>
              <a:gd name="connsiteY1" fmla="*/ 0 h 5536999"/>
              <a:gd name="connsiteX2" fmla="*/ 3857247 w 4493928"/>
              <a:gd name="connsiteY2" fmla="*/ 2861734 h 5536999"/>
              <a:gd name="connsiteX3" fmla="*/ 2236911 w 4493928"/>
              <a:gd name="connsiteY3" fmla="*/ 5520268 h 5536999"/>
              <a:gd name="connsiteX4" fmla="*/ 616575 w 4493928"/>
              <a:gd name="connsiteY4" fmla="*/ 2861734 h 553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3928" h="5536999">
                <a:moveTo>
                  <a:pt x="616575" y="2861734"/>
                </a:moveTo>
                <a:cubicBezTo>
                  <a:pt x="884687" y="1992489"/>
                  <a:pt x="1325090" y="0"/>
                  <a:pt x="2219977" y="0"/>
                </a:cubicBezTo>
                <a:cubicBezTo>
                  <a:pt x="3114864" y="0"/>
                  <a:pt x="3332314" y="1308800"/>
                  <a:pt x="3857247" y="2861734"/>
                </a:cubicBezTo>
                <a:cubicBezTo>
                  <a:pt x="4178981" y="4685602"/>
                  <a:pt x="5773398" y="5300134"/>
                  <a:pt x="2236911" y="5520268"/>
                </a:cubicBezTo>
                <a:cubicBezTo>
                  <a:pt x="-1299576" y="5740402"/>
                  <a:pt x="348463" y="3730979"/>
                  <a:pt x="616575" y="2861734"/>
                </a:cubicBezTo>
                <a:close/>
              </a:path>
            </a:pathLst>
          </a:custGeom>
          <a:solidFill>
            <a:srgbClr val="EED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099C3-F388-4A56-9189-A91457D0DB3A}"/>
              </a:ext>
            </a:extLst>
          </p:cNvPr>
          <p:cNvSpPr txBox="1"/>
          <p:nvPr/>
        </p:nvSpPr>
        <p:spPr>
          <a:xfrm>
            <a:off x="828962" y="2677875"/>
            <a:ext cx="22343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얼굴부분 검출</a:t>
            </a:r>
            <a:endParaRPr lang="en-US" altLang="ko-KR" sz="2400" dirty="0">
              <a:solidFill>
                <a:schemeClr val="bg1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각 요소별</a:t>
            </a:r>
            <a:r>
              <a:rPr lang="en-US" altLang="ko-KR" sz="24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랜드마크 부여</a:t>
            </a:r>
            <a:endParaRPr lang="en-US" altLang="ko-KR" sz="2400" dirty="0">
              <a:solidFill>
                <a:schemeClr val="bg1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볼</a:t>
            </a:r>
            <a:r>
              <a:rPr lang="en-US" altLang="ko-KR" sz="24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홍채 영역의 </a:t>
            </a:r>
            <a:r>
              <a:rPr lang="en-US" altLang="ko-KR" sz="24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Lab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컬러 추출</a:t>
            </a:r>
            <a:endParaRPr lang="en-US" altLang="ko-KR" sz="2400" dirty="0">
              <a:solidFill>
                <a:schemeClr val="bg1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49" name="화살표: 갈매기형 수장 48">
            <a:extLst>
              <a:ext uri="{FF2B5EF4-FFF2-40B4-BE49-F238E27FC236}">
                <a16:creationId xmlns:a16="http://schemas.microsoft.com/office/drawing/2014/main" id="{637B60E2-30E2-470C-BB80-7BC1DF9FE56F}"/>
              </a:ext>
            </a:extLst>
          </p:cNvPr>
          <p:cNvSpPr/>
          <p:nvPr/>
        </p:nvSpPr>
        <p:spPr>
          <a:xfrm rot="5400000">
            <a:off x="1778577" y="3149418"/>
            <a:ext cx="237066" cy="338667"/>
          </a:xfrm>
          <a:prstGeom prst="chevron">
            <a:avLst/>
          </a:prstGeom>
          <a:solidFill>
            <a:srgbClr val="E7E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화살표: 갈매기형 수장 49">
            <a:extLst>
              <a:ext uri="{FF2B5EF4-FFF2-40B4-BE49-F238E27FC236}">
                <a16:creationId xmlns:a16="http://schemas.microsoft.com/office/drawing/2014/main" id="{778060DE-307B-4936-B567-AC9591D96823}"/>
              </a:ext>
            </a:extLst>
          </p:cNvPr>
          <p:cNvSpPr/>
          <p:nvPr/>
        </p:nvSpPr>
        <p:spPr>
          <a:xfrm rot="5400000">
            <a:off x="1778577" y="4201401"/>
            <a:ext cx="237066" cy="338667"/>
          </a:xfrm>
          <a:prstGeom prst="chevron">
            <a:avLst/>
          </a:prstGeom>
          <a:solidFill>
            <a:srgbClr val="E7E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타원 47">
            <a:extLst>
              <a:ext uri="{FF2B5EF4-FFF2-40B4-BE49-F238E27FC236}">
                <a16:creationId xmlns:a16="http://schemas.microsoft.com/office/drawing/2014/main" id="{4E358CAA-348C-4F7B-BB60-E594CEDF4E8B}"/>
              </a:ext>
            </a:extLst>
          </p:cNvPr>
          <p:cNvSpPr/>
          <p:nvPr/>
        </p:nvSpPr>
        <p:spPr>
          <a:xfrm>
            <a:off x="2422722" y="2423909"/>
            <a:ext cx="4493928" cy="5536999"/>
          </a:xfrm>
          <a:custGeom>
            <a:avLst/>
            <a:gdLst>
              <a:gd name="connsiteX0" fmla="*/ 0 w 3240671"/>
              <a:gd name="connsiteY0" fmla="*/ 2658534 h 5317067"/>
              <a:gd name="connsiteX1" fmla="*/ 1620336 w 3240671"/>
              <a:gd name="connsiteY1" fmla="*/ 0 h 5317067"/>
              <a:gd name="connsiteX2" fmla="*/ 3240672 w 3240671"/>
              <a:gd name="connsiteY2" fmla="*/ 2658534 h 5317067"/>
              <a:gd name="connsiteX3" fmla="*/ 1620336 w 3240671"/>
              <a:gd name="connsiteY3" fmla="*/ 5317068 h 5317067"/>
              <a:gd name="connsiteX4" fmla="*/ 0 w 3240671"/>
              <a:gd name="connsiteY4" fmla="*/ 2658534 h 5317067"/>
              <a:gd name="connsiteX0" fmla="*/ 518271 w 4277214"/>
              <a:gd name="connsiteY0" fmla="*/ 2658534 h 5339866"/>
              <a:gd name="connsiteX1" fmla="*/ 2138607 w 4277214"/>
              <a:gd name="connsiteY1" fmla="*/ 0 h 5339866"/>
              <a:gd name="connsiteX2" fmla="*/ 3758943 w 4277214"/>
              <a:gd name="connsiteY2" fmla="*/ 2658534 h 5339866"/>
              <a:gd name="connsiteX3" fmla="*/ 2138607 w 4277214"/>
              <a:gd name="connsiteY3" fmla="*/ 5317068 h 5339866"/>
              <a:gd name="connsiteX4" fmla="*/ 518271 w 4277214"/>
              <a:gd name="connsiteY4" fmla="*/ 2658534 h 5339866"/>
              <a:gd name="connsiteX0" fmla="*/ 517258 w 4276201"/>
              <a:gd name="connsiteY0" fmla="*/ 2861734 h 5537389"/>
              <a:gd name="connsiteX1" fmla="*/ 2120660 w 4276201"/>
              <a:gd name="connsiteY1" fmla="*/ 0 h 5537389"/>
              <a:gd name="connsiteX2" fmla="*/ 3757930 w 4276201"/>
              <a:gd name="connsiteY2" fmla="*/ 2861734 h 5537389"/>
              <a:gd name="connsiteX3" fmla="*/ 2137594 w 4276201"/>
              <a:gd name="connsiteY3" fmla="*/ 5520268 h 5537389"/>
              <a:gd name="connsiteX4" fmla="*/ 517258 w 4276201"/>
              <a:gd name="connsiteY4" fmla="*/ 2861734 h 5537389"/>
              <a:gd name="connsiteX0" fmla="*/ 517258 w 4394611"/>
              <a:gd name="connsiteY0" fmla="*/ 2861734 h 5537389"/>
              <a:gd name="connsiteX1" fmla="*/ 2120660 w 4394611"/>
              <a:gd name="connsiteY1" fmla="*/ 0 h 5537389"/>
              <a:gd name="connsiteX2" fmla="*/ 3757930 w 4394611"/>
              <a:gd name="connsiteY2" fmla="*/ 2861734 h 5537389"/>
              <a:gd name="connsiteX3" fmla="*/ 2137594 w 4394611"/>
              <a:gd name="connsiteY3" fmla="*/ 5520268 h 5537389"/>
              <a:gd name="connsiteX4" fmla="*/ 517258 w 4394611"/>
              <a:gd name="connsiteY4" fmla="*/ 2861734 h 5537389"/>
              <a:gd name="connsiteX0" fmla="*/ 517258 w 4394611"/>
              <a:gd name="connsiteY0" fmla="*/ 2861734 h 5537389"/>
              <a:gd name="connsiteX1" fmla="*/ 2120660 w 4394611"/>
              <a:gd name="connsiteY1" fmla="*/ 0 h 5537389"/>
              <a:gd name="connsiteX2" fmla="*/ 3757930 w 4394611"/>
              <a:gd name="connsiteY2" fmla="*/ 2861734 h 5537389"/>
              <a:gd name="connsiteX3" fmla="*/ 2137594 w 4394611"/>
              <a:gd name="connsiteY3" fmla="*/ 5520268 h 5537389"/>
              <a:gd name="connsiteX4" fmla="*/ 517258 w 4394611"/>
              <a:gd name="connsiteY4" fmla="*/ 2861734 h 5537389"/>
              <a:gd name="connsiteX0" fmla="*/ 578875 w 4456228"/>
              <a:gd name="connsiteY0" fmla="*/ 2861734 h 5537797"/>
              <a:gd name="connsiteX1" fmla="*/ 2182277 w 4456228"/>
              <a:gd name="connsiteY1" fmla="*/ 0 h 5537797"/>
              <a:gd name="connsiteX2" fmla="*/ 3819547 w 4456228"/>
              <a:gd name="connsiteY2" fmla="*/ 2861734 h 5537797"/>
              <a:gd name="connsiteX3" fmla="*/ 2199211 w 4456228"/>
              <a:gd name="connsiteY3" fmla="*/ 5520268 h 5537797"/>
              <a:gd name="connsiteX4" fmla="*/ 578875 w 4456228"/>
              <a:gd name="connsiteY4" fmla="*/ 2861734 h 5537797"/>
              <a:gd name="connsiteX0" fmla="*/ 616575 w 4493928"/>
              <a:gd name="connsiteY0" fmla="*/ 2861734 h 5536999"/>
              <a:gd name="connsiteX1" fmla="*/ 2219977 w 4493928"/>
              <a:gd name="connsiteY1" fmla="*/ 0 h 5536999"/>
              <a:gd name="connsiteX2" fmla="*/ 3857247 w 4493928"/>
              <a:gd name="connsiteY2" fmla="*/ 2861734 h 5536999"/>
              <a:gd name="connsiteX3" fmla="*/ 2236911 w 4493928"/>
              <a:gd name="connsiteY3" fmla="*/ 5520268 h 5536999"/>
              <a:gd name="connsiteX4" fmla="*/ 616575 w 4493928"/>
              <a:gd name="connsiteY4" fmla="*/ 2861734 h 553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3928" h="5536999">
                <a:moveTo>
                  <a:pt x="616575" y="2861734"/>
                </a:moveTo>
                <a:cubicBezTo>
                  <a:pt x="884687" y="1992489"/>
                  <a:pt x="1325090" y="0"/>
                  <a:pt x="2219977" y="0"/>
                </a:cubicBezTo>
                <a:cubicBezTo>
                  <a:pt x="3114864" y="0"/>
                  <a:pt x="3332314" y="1308800"/>
                  <a:pt x="3857247" y="2861734"/>
                </a:cubicBezTo>
                <a:cubicBezTo>
                  <a:pt x="4178981" y="4685602"/>
                  <a:pt x="5773398" y="5300134"/>
                  <a:pt x="2236911" y="5520268"/>
                </a:cubicBezTo>
                <a:cubicBezTo>
                  <a:pt x="-1299576" y="5740402"/>
                  <a:pt x="348463" y="3730979"/>
                  <a:pt x="616575" y="2861734"/>
                </a:cubicBezTo>
                <a:close/>
              </a:path>
            </a:pathLst>
          </a:custGeom>
          <a:solidFill>
            <a:srgbClr val="EE9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BCE759-4B4B-4D73-8550-748C6665E882}"/>
              </a:ext>
            </a:extLst>
          </p:cNvPr>
          <p:cNvSpPr txBox="1"/>
          <p:nvPr/>
        </p:nvSpPr>
        <p:spPr>
          <a:xfrm>
            <a:off x="3665135" y="3387851"/>
            <a:ext cx="2113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4F4EC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훈련 데이터 </a:t>
            </a:r>
            <a:endParaRPr lang="en-US" altLang="ko-KR" sz="2400" dirty="0">
              <a:solidFill>
                <a:srgbClr val="F4F4EC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F4F4EC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생성</a:t>
            </a:r>
            <a:endParaRPr lang="en-US" altLang="ko-KR" sz="2400" dirty="0">
              <a:solidFill>
                <a:srgbClr val="F4F4EC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53" name="타원 47">
            <a:extLst>
              <a:ext uri="{FF2B5EF4-FFF2-40B4-BE49-F238E27FC236}">
                <a16:creationId xmlns:a16="http://schemas.microsoft.com/office/drawing/2014/main" id="{DCABB5A4-4F1F-459D-8D62-12BC22105748}"/>
              </a:ext>
            </a:extLst>
          </p:cNvPr>
          <p:cNvSpPr/>
          <p:nvPr/>
        </p:nvSpPr>
        <p:spPr>
          <a:xfrm>
            <a:off x="5429409" y="2640342"/>
            <a:ext cx="4493928" cy="5536999"/>
          </a:xfrm>
          <a:custGeom>
            <a:avLst/>
            <a:gdLst>
              <a:gd name="connsiteX0" fmla="*/ 0 w 3240671"/>
              <a:gd name="connsiteY0" fmla="*/ 2658534 h 5317067"/>
              <a:gd name="connsiteX1" fmla="*/ 1620336 w 3240671"/>
              <a:gd name="connsiteY1" fmla="*/ 0 h 5317067"/>
              <a:gd name="connsiteX2" fmla="*/ 3240672 w 3240671"/>
              <a:gd name="connsiteY2" fmla="*/ 2658534 h 5317067"/>
              <a:gd name="connsiteX3" fmla="*/ 1620336 w 3240671"/>
              <a:gd name="connsiteY3" fmla="*/ 5317068 h 5317067"/>
              <a:gd name="connsiteX4" fmla="*/ 0 w 3240671"/>
              <a:gd name="connsiteY4" fmla="*/ 2658534 h 5317067"/>
              <a:gd name="connsiteX0" fmla="*/ 518271 w 4277214"/>
              <a:gd name="connsiteY0" fmla="*/ 2658534 h 5339866"/>
              <a:gd name="connsiteX1" fmla="*/ 2138607 w 4277214"/>
              <a:gd name="connsiteY1" fmla="*/ 0 h 5339866"/>
              <a:gd name="connsiteX2" fmla="*/ 3758943 w 4277214"/>
              <a:gd name="connsiteY2" fmla="*/ 2658534 h 5339866"/>
              <a:gd name="connsiteX3" fmla="*/ 2138607 w 4277214"/>
              <a:gd name="connsiteY3" fmla="*/ 5317068 h 5339866"/>
              <a:gd name="connsiteX4" fmla="*/ 518271 w 4277214"/>
              <a:gd name="connsiteY4" fmla="*/ 2658534 h 5339866"/>
              <a:gd name="connsiteX0" fmla="*/ 517258 w 4276201"/>
              <a:gd name="connsiteY0" fmla="*/ 2861734 h 5537389"/>
              <a:gd name="connsiteX1" fmla="*/ 2120660 w 4276201"/>
              <a:gd name="connsiteY1" fmla="*/ 0 h 5537389"/>
              <a:gd name="connsiteX2" fmla="*/ 3757930 w 4276201"/>
              <a:gd name="connsiteY2" fmla="*/ 2861734 h 5537389"/>
              <a:gd name="connsiteX3" fmla="*/ 2137594 w 4276201"/>
              <a:gd name="connsiteY3" fmla="*/ 5520268 h 5537389"/>
              <a:gd name="connsiteX4" fmla="*/ 517258 w 4276201"/>
              <a:gd name="connsiteY4" fmla="*/ 2861734 h 5537389"/>
              <a:gd name="connsiteX0" fmla="*/ 517258 w 4394611"/>
              <a:gd name="connsiteY0" fmla="*/ 2861734 h 5537389"/>
              <a:gd name="connsiteX1" fmla="*/ 2120660 w 4394611"/>
              <a:gd name="connsiteY1" fmla="*/ 0 h 5537389"/>
              <a:gd name="connsiteX2" fmla="*/ 3757930 w 4394611"/>
              <a:gd name="connsiteY2" fmla="*/ 2861734 h 5537389"/>
              <a:gd name="connsiteX3" fmla="*/ 2137594 w 4394611"/>
              <a:gd name="connsiteY3" fmla="*/ 5520268 h 5537389"/>
              <a:gd name="connsiteX4" fmla="*/ 517258 w 4394611"/>
              <a:gd name="connsiteY4" fmla="*/ 2861734 h 5537389"/>
              <a:gd name="connsiteX0" fmla="*/ 517258 w 4394611"/>
              <a:gd name="connsiteY0" fmla="*/ 2861734 h 5537389"/>
              <a:gd name="connsiteX1" fmla="*/ 2120660 w 4394611"/>
              <a:gd name="connsiteY1" fmla="*/ 0 h 5537389"/>
              <a:gd name="connsiteX2" fmla="*/ 3757930 w 4394611"/>
              <a:gd name="connsiteY2" fmla="*/ 2861734 h 5537389"/>
              <a:gd name="connsiteX3" fmla="*/ 2137594 w 4394611"/>
              <a:gd name="connsiteY3" fmla="*/ 5520268 h 5537389"/>
              <a:gd name="connsiteX4" fmla="*/ 517258 w 4394611"/>
              <a:gd name="connsiteY4" fmla="*/ 2861734 h 5537389"/>
              <a:gd name="connsiteX0" fmla="*/ 578875 w 4456228"/>
              <a:gd name="connsiteY0" fmla="*/ 2861734 h 5537797"/>
              <a:gd name="connsiteX1" fmla="*/ 2182277 w 4456228"/>
              <a:gd name="connsiteY1" fmla="*/ 0 h 5537797"/>
              <a:gd name="connsiteX2" fmla="*/ 3819547 w 4456228"/>
              <a:gd name="connsiteY2" fmla="*/ 2861734 h 5537797"/>
              <a:gd name="connsiteX3" fmla="*/ 2199211 w 4456228"/>
              <a:gd name="connsiteY3" fmla="*/ 5520268 h 5537797"/>
              <a:gd name="connsiteX4" fmla="*/ 578875 w 4456228"/>
              <a:gd name="connsiteY4" fmla="*/ 2861734 h 5537797"/>
              <a:gd name="connsiteX0" fmla="*/ 616575 w 4493928"/>
              <a:gd name="connsiteY0" fmla="*/ 2861734 h 5536999"/>
              <a:gd name="connsiteX1" fmla="*/ 2219977 w 4493928"/>
              <a:gd name="connsiteY1" fmla="*/ 0 h 5536999"/>
              <a:gd name="connsiteX2" fmla="*/ 3857247 w 4493928"/>
              <a:gd name="connsiteY2" fmla="*/ 2861734 h 5536999"/>
              <a:gd name="connsiteX3" fmla="*/ 2236911 w 4493928"/>
              <a:gd name="connsiteY3" fmla="*/ 5520268 h 5536999"/>
              <a:gd name="connsiteX4" fmla="*/ 616575 w 4493928"/>
              <a:gd name="connsiteY4" fmla="*/ 2861734 h 553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3928" h="5536999">
                <a:moveTo>
                  <a:pt x="616575" y="2861734"/>
                </a:moveTo>
                <a:cubicBezTo>
                  <a:pt x="884687" y="1992489"/>
                  <a:pt x="1325090" y="0"/>
                  <a:pt x="2219977" y="0"/>
                </a:cubicBezTo>
                <a:cubicBezTo>
                  <a:pt x="3114864" y="0"/>
                  <a:pt x="3332314" y="1308800"/>
                  <a:pt x="3857247" y="2861734"/>
                </a:cubicBezTo>
                <a:cubicBezTo>
                  <a:pt x="4178981" y="4685602"/>
                  <a:pt x="5773398" y="5300134"/>
                  <a:pt x="2236911" y="5520268"/>
                </a:cubicBezTo>
                <a:cubicBezTo>
                  <a:pt x="-1299576" y="5740402"/>
                  <a:pt x="348463" y="3730979"/>
                  <a:pt x="616575" y="2861734"/>
                </a:cubicBezTo>
                <a:close/>
              </a:path>
            </a:pathLst>
          </a:custGeom>
          <a:solidFill>
            <a:srgbClr val="A4CD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47">
            <a:extLst>
              <a:ext uri="{FF2B5EF4-FFF2-40B4-BE49-F238E27FC236}">
                <a16:creationId xmlns:a16="http://schemas.microsoft.com/office/drawing/2014/main" id="{14637A71-C500-476C-AE2C-DB1DAF105B14}"/>
              </a:ext>
            </a:extLst>
          </p:cNvPr>
          <p:cNvSpPr/>
          <p:nvPr/>
        </p:nvSpPr>
        <p:spPr>
          <a:xfrm>
            <a:off x="8339597" y="1983399"/>
            <a:ext cx="4493928" cy="5536999"/>
          </a:xfrm>
          <a:custGeom>
            <a:avLst/>
            <a:gdLst>
              <a:gd name="connsiteX0" fmla="*/ 0 w 3240671"/>
              <a:gd name="connsiteY0" fmla="*/ 2658534 h 5317067"/>
              <a:gd name="connsiteX1" fmla="*/ 1620336 w 3240671"/>
              <a:gd name="connsiteY1" fmla="*/ 0 h 5317067"/>
              <a:gd name="connsiteX2" fmla="*/ 3240672 w 3240671"/>
              <a:gd name="connsiteY2" fmla="*/ 2658534 h 5317067"/>
              <a:gd name="connsiteX3" fmla="*/ 1620336 w 3240671"/>
              <a:gd name="connsiteY3" fmla="*/ 5317068 h 5317067"/>
              <a:gd name="connsiteX4" fmla="*/ 0 w 3240671"/>
              <a:gd name="connsiteY4" fmla="*/ 2658534 h 5317067"/>
              <a:gd name="connsiteX0" fmla="*/ 518271 w 4277214"/>
              <a:gd name="connsiteY0" fmla="*/ 2658534 h 5339866"/>
              <a:gd name="connsiteX1" fmla="*/ 2138607 w 4277214"/>
              <a:gd name="connsiteY1" fmla="*/ 0 h 5339866"/>
              <a:gd name="connsiteX2" fmla="*/ 3758943 w 4277214"/>
              <a:gd name="connsiteY2" fmla="*/ 2658534 h 5339866"/>
              <a:gd name="connsiteX3" fmla="*/ 2138607 w 4277214"/>
              <a:gd name="connsiteY3" fmla="*/ 5317068 h 5339866"/>
              <a:gd name="connsiteX4" fmla="*/ 518271 w 4277214"/>
              <a:gd name="connsiteY4" fmla="*/ 2658534 h 5339866"/>
              <a:gd name="connsiteX0" fmla="*/ 517258 w 4276201"/>
              <a:gd name="connsiteY0" fmla="*/ 2861734 h 5537389"/>
              <a:gd name="connsiteX1" fmla="*/ 2120660 w 4276201"/>
              <a:gd name="connsiteY1" fmla="*/ 0 h 5537389"/>
              <a:gd name="connsiteX2" fmla="*/ 3757930 w 4276201"/>
              <a:gd name="connsiteY2" fmla="*/ 2861734 h 5537389"/>
              <a:gd name="connsiteX3" fmla="*/ 2137594 w 4276201"/>
              <a:gd name="connsiteY3" fmla="*/ 5520268 h 5537389"/>
              <a:gd name="connsiteX4" fmla="*/ 517258 w 4276201"/>
              <a:gd name="connsiteY4" fmla="*/ 2861734 h 5537389"/>
              <a:gd name="connsiteX0" fmla="*/ 517258 w 4394611"/>
              <a:gd name="connsiteY0" fmla="*/ 2861734 h 5537389"/>
              <a:gd name="connsiteX1" fmla="*/ 2120660 w 4394611"/>
              <a:gd name="connsiteY1" fmla="*/ 0 h 5537389"/>
              <a:gd name="connsiteX2" fmla="*/ 3757930 w 4394611"/>
              <a:gd name="connsiteY2" fmla="*/ 2861734 h 5537389"/>
              <a:gd name="connsiteX3" fmla="*/ 2137594 w 4394611"/>
              <a:gd name="connsiteY3" fmla="*/ 5520268 h 5537389"/>
              <a:gd name="connsiteX4" fmla="*/ 517258 w 4394611"/>
              <a:gd name="connsiteY4" fmla="*/ 2861734 h 5537389"/>
              <a:gd name="connsiteX0" fmla="*/ 517258 w 4394611"/>
              <a:gd name="connsiteY0" fmla="*/ 2861734 h 5537389"/>
              <a:gd name="connsiteX1" fmla="*/ 2120660 w 4394611"/>
              <a:gd name="connsiteY1" fmla="*/ 0 h 5537389"/>
              <a:gd name="connsiteX2" fmla="*/ 3757930 w 4394611"/>
              <a:gd name="connsiteY2" fmla="*/ 2861734 h 5537389"/>
              <a:gd name="connsiteX3" fmla="*/ 2137594 w 4394611"/>
              <a:gd name="connsiteY3" fmla="*/ 5520268 h 5537389"/>
              <a:gd name="connsiteX4" fmla="*/ 517258 w 4394611"/>
              <a:gd name="connsiteY4" fmla="*/ 2861734 h 5537389"/>
              <a:gd name="connsiteX0" fmla="*/ 578875 w 4456228"/>
              <a:gd name="connsiteY0" fmla="*/ 2861734 h 5537797"/>
              <a:gd name="connsiteX1" fmla="*/ 2182277 w 4456228"/>
              <a:gd name="connsiteY1" fmla="*/ 0 h 5537797"/>
              <a:gd name="connsiteX2" fmla="*/ 3819547 w 4456228"/>
              <a:gd name="connsiteY2" fmla="*/ 2861734 h 5537797"/>
              <a:gd name="connsiteX3" fmla="*/ 2199211 w 4456228"/>
              <a:gd name="connsiteY3" fmla="*/ 5520268 h 5537797"/>
              <a:gd name="connsiteX4" fmla="*/ 578875 w 4456228"/>
              <a:gd name="connsiteY4" fmla="*/ 2861734 h 5537797"/>
              <a:gd name="connsiteX0" fmla="*/ 616575 w 4493928"/>
              <a:gd name="connsiteY0" fmla="*/ 2861734 h 5536999"/>
              <a:gd name="connsiteX1" fmla="*/ 2219977 w 4493928"/>
              <a:gd name="connsiteY1" fmla="*/ 0 h 5536999"/>
              <a:gd name="connsiteX2" fmla="*/ 3857247 w 4493928"/>
              <a:gd name="connsiteY2" fmla="*/ 2861734 h 5536999"/>
              <a:gd name="connsiteX3" fmla="*/ 2236911 w 4493928"/>
              <a:gd name="connsiteY3" fmla="*/ 5520268 h 5536999"/>
              <a:gd name="connsiteX4" fmla="*/ 616575 w 4493928"/>
              <a:gd name="connsiteY4" fmla="*/ 2861734 h 553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3928" h="5536999">
                <a:moveTo>
                  <a:pt x="616575" y="2861734"/>
                </a:moveTo>
                <a:cubicBezTo>
                  <a:pt x="884687" y="1992489"/>
                  <a:pt x="1325090" y="0"/>
                  <a:pt x="2219977" y="0"/>
                </a:cubicBezTo>
                <a:cubicBezTo>
                  <a:pt x="3114864" y="0"/>
                  <a:pt x="3332314" y="1308800"/>
                  <a:pt x="3857247" y="2861734"/>
                </a:cubicBezTo>
                <a:cubicBezTo>
                  <a:pt x="4178981" y="4685602"/>
                  <a:pt x="5773398" y="5300134"/>
                  <a:pt x="2236911" y="5520268"/>
                </a:cubicBezTo>
                <a:cubicBezTo>
                  <a:pt x="-1299576" y="5740402"/>
                  <a:pt x="348463" y="3730979"/>
                  <a:pt x="616575" y="2861734"/>
                </a:cubicBezTo>
                <a:close/>
              </a:path>
            </a:pathLst>
          </a:custGeom>
          <a:solidFill>
            <a:srgbClr val="F5A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84DE0F9-47A7-4B1A-89DB-6D3B8663EE53}"/>
              </a:ext>
            </a:extLst>
          </p:cNvPr>
          <p:cNvSpPr txBox="1"/>
          <p:nvPr/>
        </p:nvSpPr>
        <p:spPr>
          <a:xfrm>
            <a:off x="6562637" y="3886944"/>
            <a:ext cx="21137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4F4EC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앙상블을 통한 분류 모델 저장 </a:t>
            </a:r>
            <a:r>
              <a:rPr lang="en-US" altLang="ko-KR" sz="2400" dirty="0">
                <a:solidFill>
                  <a:srgbClr val="F4F4EC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</a:t>
            </a:r>
            <a:r>
              <a:rPr lang="ko-KR" altLang="en-US" sz="2400" dirty="0">
                <a:solidFill>
                  <a:srgbClr val="F4F4EC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쿨</a:t>
            </a:r>
            <a:r>
              <a:rPr lang="en-US" altLang="ko-KR" sz="2400" dirty="0">
                <a:solidFill>
                  <a:srgbClr val="F4F4EC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/</a:t>
            </a:r>
            <a:r>
              <a:rPr lang="ko-KR" altLang="en-US" sz="2400" dirty="0">
                <a:solidFill>
                  <a:srgbClr val="F4F4EC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웜 분류 모델</a:t>
            </a:r>
            <a:r>
              <a:rPr lang="en-US" altLang="ko-KR" sz="2400" dirty="0">
                <a:solidFill>
                  <a:srgbClr val="F4F4EC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078DC4-D66C-4100-89D6-0AC218B5DF53}"/>
              </a:ext>
            </a:extLst>
          </p:cNvPr>
          <p:cNvSpPr txBox="1"/>
          <p:nvPr/>
        </p:nvSpPr>
        <p:spPr>
          <a:xfrm>
            <a:off x="9529667" y="3467371"/>
            <a:ext cx="21137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4F4EC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PCCS </a:t>
            </a:r>
            <a:r>
              <a:rPr lang="ko-KR" altLang="en-US" sz="2400" dirty="0">
                <a:solidFill>
                  <a:srgbClr val="F4F4EC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구분표를 기준으로 봄</a:t>
            </a:r>
            <a:r>
              <a:rPr lang="en-US" altLang="ko-KR" sz="2400" dirty="0">
                <a:solidFill>
                  <a:srgbClr val="F4F4EC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/</a:t>
            </a:r>
            <a:r>
              <a:rPr lang="ko-KR" altLang="en-US" sz="2400" dirty="0">
                <a:solidFill>
                  <a:srgbClr val="F4F4EC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여름</a:t>
            </a:r>
            <a:r>
              <a:rPr lang="en-US" altLang="ko-KR" sz="2400" dirty="0">
                <a:solidFill>
                  <a:srgbClr val="F4F4EC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/</a:t>
            </a:r>
            <a:r>
              <a:rPr lang="ko-KR" altLang="en-US" sz="2400" dirty="0">
                <a:solidFill>
                  <a:srgbClr val="F4F4EC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가을</a:t>
            </a:r>
            <a:r>
              <a:rPr lang="en-US" altLang="ko-KR" sz="2400" dirty="0">
                <a:solidFill>
                  <a:srgbClr val="F4F4EC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/</a:t>
            </a:r>
            <a:r>
              <a:rPr lang="ko-KR" altLang="en-US" sz="2400" dirty="0">
                <a:solidFill>
                  <a:srgbClr val="F4F4EC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겨울 구분 </a:t>
            </a:r>
            <a:endParaRPr lang="en-US" altLang="ko-KR" sz="2400" dirty="0">
              <a:solidFill>
                <a:srgbClr val="F4F4EC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1FEC4044-6FDF-40E2-B417-F61F647F3338}"/>
              </a:ext>
            </a:extLst>
          </p:cNvPr>
          <p:cNvSpPr/>
          <p:nvPr/>
        </p:nvSpPr>
        <p:spPr>
          <a:xfrm>
            <a:off x="2217601" y="1317237"/>
            <a:ext cx="7790663" cy="272653"/>
          </a:xfrm>
          <a:prstGeom prst="rightArrow">
            <a:avLst>
              <a:gd name="adj1" fmla="val 50000"/>
              <a:gd name="adj2" fmla="val 122458"/>
            </a:avLst>
          </a:prstGeom>
          <a:solidFill>
            <a:srgbClr val="927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693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1DC6968-28C2-4080-A55F-E9527655FF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5C3790C-730D-4F92-BA4B-EB054A0739F9}"/>
              </a:ext>
            </a:extLst>
          </p:cNvPr>
          <p:cNvSpPr/>
          <p:nvPr/>
        </p:nvSpPr>
        <p:spPr>
          <a:xfrm>
            <a:off x="426963" y="333964"/>
            <a:ext cx="555171" cy="555171"/>
          </a:xfrm>
          <a:prstGeom prst="ellipse">
            <a:avLst/>
          </a:prstGeom>
          <a:solidFill>
            <a:srgbClr val="F28B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0D9DDC-DA36-4B19-B899-7091E97D9C66}"/>
              </a:ext>
            </a:extLst>
          </p:cNvPr>
          <p:cNvSpPr txBox="1"/>
          <p:nvPr/>
        </p:nvSpPr>
        <p:spPr>
          <a:xfrm>
            <a:off x="1026528" y="380716"/>
            <a:ext cx="5069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Image detection and landmarks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A71A29-E864-41DC-A301-632A5A324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203" y="1223097"/>
            <a:ext cx="7047593" cy="4705070"/>
          </a:xfrm>
          <a:prstGeom prst="rect">
            <a:avLst/>
          </a:prstGeom>
        </p:spPr>
      </p:pic>
      <p:pic>
        <p:nvPicPr>
          <p:cNvPr id="9" name="Picture 2" descr="OpenCV Logo with text.png">
            <a:extLst>
              <a:ext uri="{FF2B5EF4-FFF2-40B4-BE49-F238E27FC236}">
                <a16:creationId xmlns:a16="http://schemas.microsoft.com/office/drawing/2014/main" id="{2C19911C-0CAB-4420-A171-99ECEF125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645" y="-2422411"/>
            <a:ext cx="1223194" cy="150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lib c++ library logo.png">
            <a:extLst>
              <a:ext uri="{FF2B5EF4-FFF2-40B4-BE49-F238E27FC236}">
                <a16:creationId xmlns:a16="http://schemas.microsoft.com/office/drawing/2014/main" id="{7D08BA15-1505-4875-A895-24A7E37AE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742" y="-2388105"/>
            <a:ext cx="2063507" cy="147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314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1DC6968-28C2-4080-A55F-E9527655FF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5C3790C-730D-4F92-BA4B-EB054A0739F9}"/>
              </a:ext>
            </a:extLst>
          </p:cNvPr>
          <p:cNvSpPr/>
          <p:nvPr/>
        </p:nvSpPr>
        <p:spPr>
          <a:xfrm>
            <a:off x="426963" y="333964"/>
            <a:ext cx="555171" cy="555171"/>
          </a:xfrm>
          <a:prstGeom prst="ellipse">
            <a:avLst/>
          </a:prstGeom>
          <a:solidFill>
            <a:srgbClr val="F28B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0D9DDC-DA36-4B19-B899-7091E97D9C66}"/>
              </a:ext>
            </a:extLst>
          </p:cNvPr>
          <p:cNvSpPr txBox="1"/>
          <p:nvPr/>
        </p:nvSpPr>
        <p:spPr>
          <a:xfrm>
            <a:off x="1026528" y="380716"/>
            <a:ext cx="5069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Image detection and landmarks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ECF0E0-9F03-4361-9A23-48DDE7DA8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24" y="1583317"/>
            <a:ext cx="4243917" cy="4243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805D912-1A41-45F3-B708-FBB262B98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83316"/>
            <a:ext cx="5266176" cy="4243918"/>
          </a:xfrm>
          <a:prstGeom prst="rect">
            <a:avLst/>
          </a:prstGeom>
        </p:spPr>
      </p:pic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2507771E-9F90-4451-95EE-BD0FAA489240}"/>
              </a:ext>
            </a:extLst>
          </p:cNvPr>
          <p:cNvSpPr/>
          <p:nvPr/>
        </p:nvSpPr>
        <p:spPr>
          <a:xfrm flipV="1">
            <a:off x="9702799" y="2455334"/>
            <a:ext cx="739601" cy="2523064"/>
          </a:xfrm>
          <a:custGeom>
            <a:avLst/>
            <a:gdLst>
              <a:gd name="connsiteX0" fmla="*/ 0 w 453154"/>
              <a:gd name="connsiteY0" fmla="*/ 728132 h 728132"/>
              <a:gd name="connsiteX1" fmla="*/ 333200 w 453154"/>
              <a:gd name="connsiteY1" fmla="*/ 0 h 728132"/>
              <a:gd name="connsiteX2" fmla="*/ 453154 w 453154"/>
              <a:gd name="connsiteY2" fmla="*/ 728132 h 728132"/>
              <a:gd name="connsiteX3" fmla="*/ 0 w 453154"/>
              <a:gd name="connsiteY3" fmla="*/ 728132 h 728132"/>
              <a:gd name="connsiteX0" fmla="*/ 0 w 503954"/>
              <a:gd name="connsiteY0" fmla="*/ 728132 h 2489198"/>
              <a:gd name="connsiteX1" fmla="*/ 333200 w 503954"/>
              <a:gd name="connsiteY1" fmla="*/ 0 h 2489198"/>
              <a:gd name="connsiteX2" fmla="*/ 503954 w 503954"/>
              <a:gd name="connsiteY2" fmla="*/ 2489198 h 2489198"/>
              <a:gd name="connsiteX3" fmla="*/ 0 w 503954"/>
              <a:gd name="connsiteY3" fmla="*/ 728132 h 2489198"/>
              <a:gd name="connsiteX0" fmla="*/ 0 w 722667"/>
              <a:gd name="connsiteY0" fmla="*/ 761998 h 2523064"/>
              <a:gd name="connsiteX1" fmla="*/ 722667 w 722667"/>
              <a:gd name="connsiteY1" fmla="*/ 0 h 2523064"/>
              <a:gd name="connsiteX2" fmla="*/ 503954 w 722667"/>
              <a:gd name="connsiteY2" fmla="*/ 2523064 h 2523064"/>
              <a:gd name="connsiteX3" fmla="*/ 0 w 722667"/>
              <a:gd name="connsiteY3" fmla="*/ 761998 h 2523064"/>
              <a:gd name="connsiteX0" fmla="*/ 0 w 417867"/>
              <a:gd name="connsiteY0" fmla="*/ 778931 h 2523064"/>
              <a:gd name="connsiteX1" fmla="*/ 417867 w 417867"/>
              <a:gd name="connsiteY1" fmla="*/ 0 h 2523064"/>
              <a:gd name="connsiteX2" fmla="*/ 199154 w 417867"/>
              <a:gd name="connsiteY2" fmla="*/ 2523064 h 2523064"/>
              <a:gd name="connsiteX3" fmla="*/ 0 w 417867"/>
              <a:gd name="connsiteY3" fmla="*/ 778931 h 2523064"/>
              <a:gd name="connsiteX0" fmla="*/ 0 w 739601"/>
              <a:gd name="connsiteY0" fmla="*/ 745065 h 2523064"/>
              <a:gd name="connsiteX1" fmla="*/ 739601 w 739601"/>
              <a:gd name="connsiteY1" fmla="*/ 0 h 2523064"/>
              <a:gd name="connsiteX2" fmla="*/ 520888 w 739601"/>
              <a:gd name="connsiteY2" fmla="*/ 2523064 h 2523064"/>
              <a:gd name="connsiteX3" fmla="*/ 0 w 739601"/>
              <a:gd name="connsiteY3" fmla="*/ 745065 h 252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601" h="2523064">
                <a:moveTo>
                  <a:pt x="0" y="745065"/>
                </a:moveTo>
                <a:lnTo>
                  <a:pt x="739601" y="0"/>
                </a:lnTo>
                <a:lnTo>
                  <a:pt x="520888" y="2523064"/>
                </a:lnTo>
                <a:lnTo>
                  <a:pt x="0" y="745065"/>
                </a:lnTo>
                <a:close/>
              </a:path>
            </a:pathLst>
          </a:custGeom>
          <a:solidFill>
            <a:srgbClr val="F2C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5">
            <a:extLst>
              <a:ext uri="{FF2B5EF4-FFF2-40B4-BE49-F238E27FC236}">
                <a16:creationId xmlns:a16="http://schemas.microsoft.com/office/drawing/2014/main" id="{6ED05C62-0663-40CA-BE9E-E30B06F8B2BD}"/>
              </a:ext>
            </a:extLst>
          </p:cNvPr>
          <p:cNvSpPr/>
          <p:nvPr/>
        </p:nvSpPr>
        <p:spPr>
          <a:xfrm flipH="1" flipV="1">
            <a:off x="7287389" y="2443743"/>
            <a:ext cx="739601" cy="2523064"/>
          </a:xfrm>
          <a:custGeom>
            <a:avLst/>
            <a:gdLst>
              <a:gd name="connsiteX0" fmla="*/ 0 w 453154"/>
              <a:gd name="connsiteY0" fmla="*/ 728132 h 728132"/>
              <a:gd name="connsiteX1" fmla="*/ 333200 w 453154"/>
              <a:gd name="connsiteY1" fmla="*/ 0 h 728132"/>
              <a:gd name="connsiteX2" fmla="*/ 453154 w 453154"/>
              <a:gd name="connsiteY2" fmla="*/ 728132 h 728132"/>
              <a:gd name="connsiteX3" fmla="*/ 0 w 453154"/>
              <a:gd name="connsiteY3" fmla="*/ 728132 h 728132"/>
              <a:gd name="connsiteX0" fmla="*/ 0 w 503954"/>
              <a:gd name="connsiteY0" fmla="*/ 728132 h 2489198"/>
              <a:gd name="connsiteX1" fmla="*/ 333200 w 503954"/>
              <a:gd name="connsiteY1" fmla="*/ 0 h 2489198"/>
              <a:gd name="connsiteX2" fmla="*/ 503954 w 503954"/>
              <a:gd name="connsiteY2" fmla="*/ 2489198 h 2489198"/>
              <a:gd name="connsiteX3" fmla="*/ 0 w 503954"/>
              <a:gd name="connsiteY3" fmla="*/ 728132 h 2489198"/>
              <a:gd name="connsiteX0" fmla="*/ 0 w 722667"/>
              <a:gd name="connsiteY0" fmla="*/ 761998 h 2523064"/>
              <a:gd name="connsiteX1" fmla="*/ 722667 w 722667"/>
              <a:gd name="connsiteY1" fmla="*/ 0 h 2523064"/>
              <a:gd name="connsiteX2" fmla="*/ 503954 w 722667"/>
              <a:gd name="connsiteY2" fmla="*/ 2523064 h 2523064"/>
              <a:gd name="connsiteX3" fmla="*/ 0 w 722667"/>
              <a:gd name="connsiteY3" fmla="*/ 761998 h 2523064"/>
              <a:gd name="connsiteX0" fmla="*/ 0 w 417867"/>
              <a:gd name="connsiteY0" fmla="*/ 778931 h 2523064"/>
              <a:gd name="connsiteX1" fmla="*/ 417867 w 417867"/>
              <a:gd name="connsiteY1" fmla="*/ 0 h 2523064"/>
              <a:gd name="connsiteX2" fmla="*/ 199154 w 417867"/>
              <a:gd name="connsiteY2" fmla="*/ 2523064 h 2523064"/>
              <a:gd name="connsiteX3" fmla="*/ 0 w 417867"/>
              <a:gd name="connsiteY3" fmla="*/ 778931 h 2523064"/>
              <a:gd name="connsiteX0" fmla="*/ 0 w 739601"/>
              <a:gd name="connsiteY0" fmla="*/ 745065 h 2523064"/>
              <a:gd name="connsiteX1" fmla="*/ 739601 w 739601"/>
              <a:gd name="connsiteY1" fmla="*/ 0 h 2523064"/>
              <a:gd name="connsiteX2" fmla="*/ 520888 w 739601"/>
              <a:gd name="connsiteY2" fmla="*/ 2523064 h 2523064"/>
              <a:gd name="connsiteX3" fmla="*/ 0 w 739601"/>
              <a:gd name="connsiteY3" fmla="*/ 745065 h 252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601" h="2523064">
                <a:moveTo>
                  <a:pt x="0" y="745065"/>
                </a:moveTo>
                <a:lnTo>
                  <a:pt x="739601" y="0"/>
                </a:lnTo>
                <a:lnTo>
                  <a:pt x="520888" y="2523064"/>
                </a:lnTo>
                <a:lnTo>
                  <a:pt x="0" y="745065"/>
                </a:lnTo>
                <a:close/>
              </a:path>
            </a:pathLst>
          </a:custGeom>
          <a:solidFill>
            <a:srgbClr val="E9B7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31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1DC6968-28C2-4080-A55F-E9527655FF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5C3790C-730D-4F92-BA4B-EB054A0739F9}"/>
              </a:ext>
            </a:extLst>
          </p:cNvPr>
          <p:cNvSpPr/>
          <p:nvPr/>
        </p:nvSpPr>
        <p:spPr>
          <a:xfrm>
            <a:off x="426963" y="333964"/>
            <a:ext cx="555171" cy="555171"/>
          </a:xfrm>
          <a:prstGeom prst="ellipse">
            <a:avLst/>
          </a:prstGeom>
          <a:solidFill>
            <a:srgbClr val="F28B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0D9DDC-DA36-4B19-B899-7091E97D9C66}"/>
              </a:ext>
            </a:extLst>
          </p:cNvPr>
          <p:cNvSpPr txBox="1"/>
          <p:nvPr/>
        </p:nvSpPr>
        <p:spPr>
          <a:xfrm>
            <a:off x="1026528" y="380716"/>
            <a:ext cx="5069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데이터 </a:t>
            </a:r>
            <a:r>
              <a:rPr lang="ko-KR" altLang="en-US" sz="2400" dirty="0" err="1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전처리</a:t>
            </a:r>
            <a:r>
              <a:rPr lang="ko-KR" altLang="en-US" sz="2400" dirty="0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en-US" altLang="ko-KR" sz="2400" dirty="0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sz="2400" dirty="0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홍채 구분</a:t>
            </a:r>
            <a:r>
              <a:rPr lang="en-US" altLang="ko-KR" sz="2400" dirty="0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</a:p>
        </p:txBody>
      </p:sp>
      <p:pic>
        <p:nvPicPr>
          <p:cNvPr id="6" name="Picture 2" descr="OpenCV Logo with text.png">
            <a:extLst>
              <a:ext uri="{FF2B5EF4-FFF2-40B4-BE49-F238E27FC236}">
                <a16:creationId xmlns:a16="http://schemas.microsoft.com/office/drawing/2014/main" id="{2F1DEEC4-BC41-4B3E-8B2D-A3BC0573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790" y="-1862268"/>
            <a:ext cx="1223194" cy="150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Dlib c++ library logo.png">
            <a:extLst>
              <a:ext uri="{FF2B5EF4-FFF2-40B4-BE49-F238E27FC236}">
                <a16:creationId xmlns:a16="http://schemas.microsoft.com/office/drawing/2014/main" id="{AD8FA2D3-473D-4B1A-83F6-0705E0675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493" y="-1862268"/>
            <a:ext cx="2063507" cy="147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A2376C-B807-491E-83FB-BDC57FE75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540" y="1853841"/>
            <a:ext cx="4801694" cy="31503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A9CA08-6571-4090-9E12-B8F8E9CFD2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4" y="1853841"/>
            <a:ext cx="4877911" cy="3150318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FF145FA-F849-4320-BA3D-BE74914EDA0C}"/>
              </a:ext>
            </a:extLst>
          </p:cNvPr>
          <p:cNvGrpSpPr/>
          <p:nvPr/>
        </p:nvGrpSpPr>
        <p:grpSpPr>
          <a:xfrm>
            <a:off x="1981200" y="1819535"/>
            <a:ext cx="6387190" cy="3319682"/>
            <a:chOff x="1981200" y="965199"/>
            <a:chExt cx="6387190" cy="4453466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2A0EE84-A75A-4334-BD91-D4FA4973A173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965199"/>
              <a:ext cx="0" cy="4453466"/>
            </a:xfrm>
            <a:prstGeom prst="line">
              <a:avLst/>
            </a:prstGeom>
            <a:ln w="28575">
              <a:solidFill>
                <a:srgbClr val="F5AB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091235F3-AB2A-4354-BA33-5DE8D895F6E0}"/>
                </a:ext>
              </a:extLst>
            </p:cNvPr>
            <p:cNvCxnSpPr>
              <a:cxnSpLocks/>
            </p:cNvCxnSpPr>
            <p:nvPr/>
          </p:nvCxnSpPr>
          <p:spPr>
            <a:xfrm>
              <a:off x="3522133" y="965199"/>
              <a:ext cx="0" cy="4453466"/>
            </a:xfrm>
            <a:prstGeom prst="line">
              <a:avLst/>
            </a:prstGeom>
            <a:ln w="28575">
              <a:solidFill>
                <a:srgbClr val="F5AB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1DB2961-0635-4532-B951-DE90D64451EB}"/>
                </a:ext>
              </a:extLst>
            </p:cNvPr>
            <p:cNvCxnSpPr>
              <a:cxnSpLocks/>
            </p:cNvCxnSpPr>
            <p:nvPr/>
          </p:nvCxnSpPr>
          <p:spPr>
            <a:xfrm>
              <a:off x="7128933" y="965199"/>
              <a:ext cx="0" cy="4453466"/>
            </a:xfrm>
            <a:prstGeom prst="line">
              <a:avLst/>
            </a:prstGeom>
            <a:ln w="28575">
              <a:solidFill>
                <a:srgbClr val="F5AB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F919F99-9E36-4852-94C2-FA7C8A8EBF5A}"/>
                </a:ext>
              </a:extLst>
            </p:cNvPr>
            <p:cNvCxnSpPr>
              <a:cxnSpLocks/>
            </p:cNvCxnSpPr>
            <p:nvPr/>
          </p:nvCxnSpPr>
          <p:spPr>
            <a:xfrm>
              <a:off x="8368390" y="965199"/>
              <a:ext cx="0" cy="4453466"/>
            </a:xfrm>
            <a:prstGeom prst="line">
              <a:avLst/>
            </a:prstGeom>
            <a:ln w="28575">
              <a:solidFill>
                <a:srgbClr val="F5AB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C0D9DDC-DA36-4B19-B899-7091E97D9C66}"/>
              </a:ext>
            </a:extLst>
          </p:cNvPr>
          <p:cNvSpPr txBox="1"/>
          <p:nvPr/>
        </p:nvSpPr>
        <p:spPr>
          <a:xfrm>
            <a:off x="2366705" y="5373640"/>
            <a:ext cx="5069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9277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왼쪽 눈</a:t>
            </a:r>
            <a:endParaRPr lang="en-US" altLang="ko-KR" sz="2400" dirty="0">
              <a:solidFill>
                <a:srgbClr val="92776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0D9DDC-DA36-4B19-B899-7091E97D9C66}"/>
              </a:ext>
            </a:extLst>
          </p:cNvPr>
          <p:cNvSpPr txBox="1"/>
          <p:nvPr/>
        </p:nvSpPr>
        <p:spPr>
          <a:xfrm>
            <a:off x="7919093" y="5373640"/>
            <a:ext cx="5069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9277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오른쪽 눈</a:t>
            </a:r>
            <a:endParaRPr lang="en-US" altLang="ko-KR" sz="2400" dirty="0">
              <a:solidFill>
                <a:srgbClr val="92776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540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1DC6968-28C2-4080-A55F-E9527655FF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BC1350-2106-4F82-8295-5A03A4FAECBB}"/>
              </a:ext>
            </a:extLst>
          </p:cNvPr>
          <p:cNvSpPr/>
          <p:nvPr/>
        </p:nvSpPr>
        <p:spPr>
          <a:xfrm>
            <a:off x="5236633" y="5283200"/>
            <a:ext cx="3788834" cy="292819"/>
          </a:xfrm>
          <a:prstGeom prst="rect">
            <a:avLst/>
          </a:prstGeom>
          <a:solidFill>
            <a:srgbClr val="9DC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5C3790C-730D-4F92-BA4B-EB054A0739F9}"/>
              </a:ext>
            </a:extLst>
          </p:cNvPr>
          <p:cNvSpPr/>
          <p:nvPr/>
        </p:nvSpPr>
        <p:spPr>
          <a:xfrm>
            <a:off x="426963" y="333964"/>
            <a:ext cx="555171" cy="555171"/>
          </a:xfrm>
          <a:prstGeom prst="ellipse">
            <a:avLst/>
          </a:prstGeom>
          <a:solidFill>
            <a:srgbClr val="F28B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0D9DDC-DA36-4B19-B899-7091E97D9C66}"/>
              </a:ext>
            </a:extLst>
          </p:cNvPr>
          <p:cNvSpPr txBox="1"/>
          <p:nvPr/>
        </p:nvSpPr>
        <p:spPr>
          <a:xfrm>
            <a:off x="1026528" y="380716"/>
            <a:ext cx="5069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Lab</a:t>
            </a:r>
            <a:r>
              <a:rPr lang="ko-KR" altLang="en-US" sz="2400" dirty="0" err="1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컬러란</a:t>
            </a:r>
            <a:r>
              <a:rPr lang="en-US" altLang="ko-KR" sz="2400" dirty="0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?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D12345-E1AD-45ED-BE8A-709811389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3" y="2269030"/>
            <a:ext cx="3801533" cy="38015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EF5402-17A2-47F9-8E3E-293A0EB5E552}"/>
              </a:ext>
            </a:extLst>
          </p:cNvPr>
          <p:cNvSpPr txBox="1"/>
          <p:nvPr/>
        </p:nvSpPr>
        <p:spPr>
          <a:xfrm>
            <a:off x="1026528" y="999725"/>
            <a:ext cx="10098672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CIE(Commission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Internationale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d’Eclairage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라는 국제 표준 컬러 측정기구에 의하여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1976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년 재정립된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컬러체계로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CIE Lab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모형을 말한다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EC4601-E9C8-40E4-A9EB-613569464741}"/>
              </a:ext>
            </a:extLst>
          </p:cNvPr>
          <p:cNvSpPr txBox="1"/>
          <p:nvPr/>
        </p:nvSpPr>
        <p:spPr>
          <a:xfrm>
            <a:off x="5236633" y="2557106"/>
            <a:ext cx="6502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L</a:t>
            </a:r>
            <a:r>
              <a:rPr lang="en-US" altLang="ko-KR" sz="2800" dirty="0">
                <a:solidFill>
                  <a:srgbClr val="F28B63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luminosity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명도축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en-US" altLang="ko-KR" sz="2800" dirty="0">
                <a:solidFill>
                  <a:srgbClr val="00B05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a</a:t>
            </a:r>
            <a:r>
              <a:rPr lang="en-US" altLang="ko-KR" sz="2800" dirty="0">
                <a:solidFill>
                  <a:srgbClr val="F28B63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빨강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(Red)/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초록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(Green)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의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보색축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en-US" altLang="ko-KR" sz="2800" dirty="0">
                <a:solidFill>
                  <a:schemeClr val="accent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b</a:t>
            </a:r>
            <a:r>
              <a:rPr lang="en-US" altLang="ko-KR" sz="2800" dirty="0">
                <a:solidFill>
                  <a:srgbClr val="F28B63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노랑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(Yellow)/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파랑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(Blue)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의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보색축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C30C17-A606-4893-A41C-549F8A048F79}"/>
              </a:ext>
            </a:extLst>
          </p:cNvPr>
          <p:cNvSpPr txBox="1"/>
          <p:nvPr/>
        </p:nvSpPr>
        <p:spPr>
          <a:xfrm>
            <a:off x="4986866" y="4375690"/>
            <a:ext cx="650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기존의 </a:t>
            </a:r>
            <a:r>
              <a:rPr lang="en-US" altLang="ko-KR" sz="2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RGB</a:t>
            </a:r>
            <a:r>
              <a:rPr lang="ko-KR" altLang="en-US" sz="2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나 </a:t>
            </a:r>
            <a:r>
              <a:rPr lang="en-US" altLang="ko-KR" sz="2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CMYK</a:t>
            </a:r>
            <a:r>
              <a:rPr lang="ko-KR" altLang="en-US" sz="2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가 가지고 있는 가시파장의 일부분으로 구성됨으로써 표현범위의 한계를 벗어나 가시파장 스펙트럼의 모든 색상을 표현할 수 있다</a:t>
            </a:r>
            <a:r>
              <a:rPr lang="en-US" altLang="ko-KR" sz="2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4101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1DC6968-28C2-4080-A55F-E9527655FF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69EA89DA-BD09-4AAD-A67B-3EC39BA71FD8}"/>
              </a:ext>
            </a:extLst>
          </p:cNvPr>
          <p:cNvSpPr/>
          <p:nvPr/>
        </p:nvSpPr>
        <p:spPr>
          <a:xfrm>
            <a:off x="8776655" y="1634940"/>
            <a:ext cx="1124146" cy="2337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6897"/>
                </a:lnTo>
                <a:lnTo>
                  <a:pt x="1139746" y="116897"/>
                </a:lnTo>
                <a:lnTo>
                  <a:pt x="1139746" y="233794"/>
                </a:lnTo>
              </a:path>
            </a:pathLst>
          </a:cu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62C6799E-7954-4B90-938C-7FAB72EABB11}"/>
              </a:ext>
            </a:extLst>
          </p:cNvPr>
          <p:cNvSpPr/>
          <p:nvPr/>
        </p:nvSpPr>
        <p:spPr>
          <a:xfrm>
            <a:off x="6511430" y="1634940"/>
            <a:ext cx="2248291" cy="2337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79492" y="0"/>
                </a:moveTo>
                <a:lnTo>
                  <a:pt x="2279492" y="116897"/>
                </a:lnTo>
                <a:lnTo>
                  <a:pt x="0" y="116897"/>
                </a:lnTo>
                <a:lnTo>
                  <a:pt x="0" y="233794"/>
                </a:lnTo>
              </a:path>
            </a:pathLst>
          </a:cu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7CCE0315-6E1C-47C8-9089-1D174BC8FB07}"/>
              </a:ext>
            </a:extLst>
          </p:cNvPr>
          <p:cNvSpPr/>
          <p:nvPr/>
        </p:nvSpPr>
        <p:spPr>
          <a:xfrm>
            <a:off x="7652509" y="1634940"/>
            <a:ext cx="1124146" cy="2337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39746" y="0"/>
                </a:moveTo>
                <a:lnTo>
                  <a:pt x="1139746" y="116897"/>
                </a:lnTo>
                <a:lnTo>
                  <a:pt x="0" y="116897"/>
                </a:lnTo>
                <a:lnTo>
                  <a:pt x="0" y="233794"/>
                </a:lnTo>
              </a:path>
            </a:pathLst>
          </a:cu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2977DAE3-5105-4EDC-B84E-5BAFF2002B49}"/>
              </a:ext>
            </a:extLst>
          </p:cNvPr>
          <p:cNvSpPr/>
          <p:nvPr/>
        </p:nvSpPr>
        <p:spPr>
          <a:xfrm>
            <a:off x="8793588" y="1634940"/>
            <a:ext cx="2248291" cy="2337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6897"/>
                </a:lnTo>
                <a:lnTo>
                  <a:pt x="2279492" y="116897"/>
                </a:lnTo>
                <a:lnTo>
                  <a:pt x="2279492" y="233794"/>
                </a:lnTo>
              </a:path>
            </a:pathLst>
          </a:cu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5C3790C-730D-4F92-BA4B-EB054A0739F9}"/>
              </a:ext>
            </a:extLst>
          </p:cNvPr>
          <p:cNvSpPr/>
          <p:nvPr/>
        </p:nvSpPr>
        <p:spPr>
          <a:xfrm>
            <a:off x="426963" y="333964"/>
            <a:ext cx="555171" cy="555171"/>
          </a:xfrm>
          <a:prstGeom prst="ellipse">
            <a:avLst/>
          </a:prstGeom>
          <a:solidFill>
            <a:srgbClr val="F28B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0D9DDC-DA36-4B19-B899-7091E97D9C66}"/>
              </a:ext>
            </a:extLst>
          </p:cNvPr>
          <p:cNvSpPr txBox="1"/>
          <p:nvPr/>
        </p:nvSpPr>
        <p:spPr>
          <a:xfrm>
            <a:off x="1026528" y="380716"/>
            <a:ext cx="5069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Ensemble </a:t>
            </a:r>
            <a:r>
              <a:rPr lang="ko-KR" altLang="en-US" sz="2400" dirty="0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en-US" altLang="ko-KR" sz="2400" dirty="0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learning</a:t>
            </a: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0745A5E-29A3-422B-B239-6D9A4E7FA99C}"/>
              </a:ext>
            </a:extLst>
          </p:cNvPr>
          <p:cNvSpPr/>
          <p:nvPr/>
        </p:nvSpPr>
        <p:spPr>
          <a:xfrm>
            <a:off x="7757163" y="930854"/>
            <a:ext cx="2038984" cy="584485"/>
          </a:xfrm>
          <a:custGeom>
            <a:avLst/>
            <a:gdLst>
              <a:gd name="connsiteX0" fmla="*/ 0 w 2067280"/>
              <a:gd name="connsiteY0" fmla="*/ 58449 h 584485"/>
              <a:gd name="connsiteX1" fmla="*/ 58449 w 2067280"/>
              <a:gd name="connsiteY1" fmla="*/ 0 h 584485"/>
              <a:gd name="connsiteX2" fmla="*/ 2008832 w 2067280"/>
              <a:gd name="connsiteY2" fmla="*/ 0 h 584485"/>
              <a:gd name="connsiteX3" fmla="*/ 2067281 w 2067280"/>
              <a:gd name="connsiteY3" fmla="*/ 58449 h 584485"/>
              <a:gd name="connsiteX4" fmla="*/ 2067280 w 2067280"/>
              <a:gd name="connsiteY4" fmla="*/ 526037 h 584485"/>
              <a:gd name="connsiteX5" fmla="*/ 2008831 w 2067280"/>
              <a:gd name="connsiteY5" fmla="*/ 584486 h 584485"/>
              <a:gd name="connsiteX6" fmla="*/ 58449 w 2067280"/>
              <a:gd name="connsiteY6" fmla="*/ 584485 h 584485"/>
              <a:gd name="connsiteX7" fmla="*/ 0 w 2067280"/>
              <a:gd name="connsiteY7" fmla="*/ 526036 h 584485"/>
              <a:gd name="connsiteX8" fmla="*/ 0 w 2067280"/>
              <a:gd name="connsiteY8" fmla="*/ 58449 h 58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7280" h="584485">
                <a:moveTo>
                  <a:pt x="0" y="58449"/>
                </a:moveTo>
                <a:cubicBezTo>
                  <a:pt x="0" y="26169"/>
                  <a:pt x="26169" y="0"/>
                  <a:pt x="58449" y="0"/>
                </a:cubicBezTo>
                <a:lnTo>
                  <a:pt x="2008832" y="0"/>
                </a:lnTo>
                <a:cubicBezTo>
                  <a:pt x="2041112" y="0"/>
                  <a:pt x="2067281" y="26169"/>
                  <a:pt x="2067281" y="58449"/>
                </a:cubicBezTo>
                <a:cubicBezTo>
                  <a:pt x="2067281" y="214312"/>
                  <a:pt x="2067280" y="370174"/>
                  <a:pt x="2067280" y="526037"/>
                </a:cubicBezTo>
                <a:cubicBezTo>
                  <a:pt x="2067280" y="558317"/>
                  <a:pt x="2041111" y="584486"/>
                  <a:pt x="2008831" y="584486"/>
                </a:cubicBezTo>
                <a:lnTo>
                  <a:pt x="58449" y="584485"/>
                </a:lnTo>
                <a:cubicBezTo>
                  <a:pt x="26169" y="584485"/>
                  <a:pt x="0" y="558316"/>
                  <a:pt x="0" y="526036"/>
                </a:cubicBezTo>
                <a:lnTo>
                  <a:pt x="0" y="5844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0459" tIns="70459" rIns="70459" bIns="70459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kern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Voting Classifier</a:t>
            </a:r>
            <a:endParaRPr lang="ko-KR" altLang="en-US" sz="1400" b="1" kern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A082399-FEB9-494C-8936-E5CCBE8EABB1}"/>
              </a:ext>
            </a:extLst>
          </p:cNvPr>
          <p:cNvSpPr/>
          <p:nvPr/>
        </p:nvSpPr>
        <p:spPr>
          <a:xfrm>
            <a:off x="6096000" y="1868735"/>
            <a:ext cx="864727" cy="584485"/>
          </a:xfrm>
          <a:custGeom>
            <a:avLst/>
            <a:gdLst>
              <a:gd name="connsiteX0" fmla="*/ 0 w 876727"/>
              <a:gd name="connsiteY0" fmla="*/ 58449 h 584485"/>
              <a:gd name="connsiteX1" fmla="*/ 58449 w 876727"/>
              <a:gd name="connsiteY1" fmla="*/ 0 h 584485"/>
              <a:gd name="connsiteX2" fmla="*/ 818279 w 876727"/>
              <a:gd name="connsiteY2" fmla="*/ 0 h 584485"/>
              <a:gd name="connsiteX3" fmla="*/ 876728 w 876727"/>
              <a:gd name="connsiteY3" fmla="*/ 58449 h 584485"/>
              <a:gd name="connsiteX4" fmla="*/ 876727 w 876727"/>
              <a:gd name="connsiteY4" fmla="*/ 526037 h 584485"/>
              <a:gd name="connsiteX5" fmla="*/ 818278 w 876727"/>
              <a:gd name="connsiteY5" fmla="*/ 584486 h 584485"/>
              <a:gd name="connsiteX6" fmla="*/ 58449 w 876727"/>
              <a:gd name="connsiteY6" fmla="*/ 584485 h 584485"/>
              <a:gd name="connsiteX7" fmla="*/ 0 w 876727"/>
              <a:gd name="connsiteY7" fmla="*/ 526036 h 584485"/>
              <a:gd name="connsiteX8" fmla="*/ 0 w 876727"/>
              <a:gd name="connsiteY8" fmla="*/ 58449 h 58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727" h="584485">
                <a:moveTo>
                  <a:pt x="0" y="58449"/>
                </a:moveTo>
                <a:cubicBezTo>
                  <a:pt x="0" y="26169"/>
                  <a:pt x="26169" y="0"/>
                  <a:pt x="58449" y="0"/>
                </a:cubicBezTo>
                <a:lnTo>
                  <a:pt x="818279" y="0"/>
                </a:lnTo>
                <a:cubicBezTo>
                  <a:pt x="850559" y="0"/>
                  <a:pt x="876728" y="26169"/>
                  <a:pt x="876728" y="58449"/>
                </a:cubicBezTo>
                <a:cubicBezTo>
                  <a:pt x="876728" y="214312"/>
                  <a:pt x="876727" y="370174"/>
                  <a:pt x="876727" y="526037"/>
                </a:cubicBezTo>
                <a:cubicBezTo>
                  <a:pt x="876727" y="558317"/>
                  <a:pt x="850558" y="584486"/>
                  <a:pt x="818278" y="584486"/>
                </a:cubicBezTo>
                <a:lnTo>
                  <a:pt x="58449" y="584485"/>
                </a:lnTo>
                <a:cubicBezTo>
                  <a:pt x="26169" y="584485"/>
                  <a:pt x="0" y="558316"/>
                  <a:pt x="0" y="526036"/>
                </a:cubicBezTo>
                <a:lnTo>
                  <a:pt x="0" y="5844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409" tIns="51409" rIns="51409" bIns="51409" numCol="1" spcCol="1270" anchor="ctr" anchorCtr="0">
            <a:noAutofit/>
          </a:bodyPr>
          <a:lstStyle/>
          <a:p>
            <a:pPr marL="0" lvl="0" indent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900" kern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Gradient Boosting Classifier</a:t>
            </a:r>
            <a:endParaRPr lang="ko-KR" altLang="en-US" sz="900" kern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48C812C0-D59F-4A4E-BF87-05F9ACAE1B65}"/>
              </a:ext>
            </a:extLst>
          </p:cNvPr>
          <p:cNvSpPr/>
          <p:nvPr/>
        </p:nvSpPr>
        <p:spPr>
          <a:xfrm>
            <a:off x="6483269" y="2453220"/>
            <a:ext cx="90188" cy="2337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33794"/>
                </a:lnTo>
              </a:path>
            </a:pathLst>
          </a:cu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685A0DF2-CDDE-482B-B77F-677D55A60FB4}"/>
              </a:ext>
            </a:extLst>
          </p:cNvPr>
          <p:cNvSpPr/>
          <p:nvPr/>
        </p:nvSpPr>
        <p:spPr>
          <a:xfrm>
            <a:off x="6096000" y="2687014"/>
            <a:ext cx="864727" cy="584485"/>
          </a:xfrm>
          <a:custGeom>
            <a:avLst/>
            <a:gdLst>
              <a:gd name="connsiteX0" fmla="*/ 0 w 876727"/>
              <a:gd name="connsiteY0" fmla="*/ 58449 h 584485"/>
              <a:gd name="connsiteX1" fmla="*/ 58449 w 876727"/>
              <a:gd name="connsiteY1" fmla="*/ 0 h 584485"/>
              <a:gd name="connsiteX2" fmla="*/ 818279 w 876727"/>
              <a:gd name="connsiteY2" fmla="*/ 0 h 584485"/>
              <a:gd name="connsiteX3" fmla="*/ 876728 w 876727"/>
              <a:gd name="connsiteY3" fmla="*/ 58449 h 584485"/>
              <a:gd name="connsiteX4" fmla="*/ 876727 w 876727"/>
              <a:gd name="connsiteY4" fmla="*/ 526037 h 584485"/>
              <a:gd name="connsiteX5" fmla="*/ 818278 w 876727"/>
              <a:gd name="connsiteY5" fmla="*/ 584486 h 584485"/>
              <a:gd name="connsiteX6" fmla="*/ 58449 w 876727"/>
              <a:gd name="connsiteY6" fmla="*/ 584485 h 584485"/>
              <a:gd name="connsiteX7" fmla="*/ 0 w 876727"/>
              <a:gd name="connsiteY7" fmla="*/ 526036 h 584485"/>
              <a:gd name="connsiteX8" fmla="*/ 0 w 876727"/>
              <a:gd name="connsiteY8" fmla="*/ 58449 h 58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727" h="584485">
                <a:moveTo>
                  <a:pt x="0" y="58449"/>
                </a:moveTo>
                <a:cubicBezTo>
                  <a:pt x="0" y="26169"/>
                  <a:pt x="26169" y="0"/>
                  <a:pt x="58449" y="0"/>
                </a:cubicBezTo>
                <a:lnTo>
                  <a:pt x="818279" y="0"/>
                </a:lnTo>
                <a:cubicBezTo>
                  <a:pt x="850559" y="0"/>
                  <a:pt x="876728" y="26169"/>
                  <a:pt x="876728" y="58449"/>
                </a:cubicBezTo>
                <a:cubicBezTo>
                  <a:pt x="876728" y="214312"/>
                  <a:pt x="876727" y="370174"/>
                  <a:pt x="876727" y="526037"/>
                </a:cubicBezTo>
                <a:cubicBezTo>
                  <a:pt x="876727" y="558317"/>
                  <a:pt x="850558" y="584486"/>
                  <a:pt x="818278" y="584486"/>
                </a:cubicBezTo>
                <a:lnTo>
                  <a:pt x="58449" y="584485"/>
                </a:lnTo>
                <a:cubicBezTo>
                  <a:pt x="26169" y="584485"/>
                  <a:pt x="0" y="558316"/>
                  <a:pt x="0" y="526036"/>
                </a:cubicBezTo>
                <a:lnTo>
                  <a:pt x="0" y="5844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079" tIns="78079" rIns="78079" bIns="78079" numCol="1" spcCol="1270" anchor="ctr" anchorCtr="0">
            <a:noAutofit/>
          </a:bodyPr>
          <a:lstStyle/>
          <a:p>
            <a:pPr marL="0" lvl="0" indent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600" kern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</a:t>
            </a:r>
            <a:r>
              <a:rPr lang="en-US" altLang="ko-KR" sz="1600" kern="1200" baseline="-25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endParaRPr lang="ko-KR" altLang="en-US" sz="1600" kern="1200" baseline="-25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9EB47EDC-0444-4C89-863E-683074C6D629}"/>
              </a:ext>
            </a:extLst>
          </p:cNvPr>
          <p:cNvSpPr/>
          <p:nvPr/>
        </p:nvSpPr>
        <p:spPr>
          <a:xfrm>
            <a:off x="6690073" y="3822636"/>
            <a:ext cx="4235564" cy="51989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5000" y="10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4546" tIns="60960" rIns="1134546" bIns="320906" numCol="1" spcCol="1270" anchor="ctr" anchorCtr="0">
            <a:noAutofit/>
          </a:bodyPr>
          <a:lstStyle/>
          <a:p>
            <a:pPr marL="0" lvl="0" indent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600" kern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Voting</a:t>
            </a:r>
            <a:endParaRPr lang="ko-KR" altLang="en-US" sz="1600" kern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76C50D61-1CEB-4C37-8B6D-72EB57DC96A9}"/>
              </a:ext>
            </a:extLst>
          </p:cNvPr>
          <p:cNvSpPr/>
          <p:nvPr/>
        </p:nvSpPr>
        <p:spPr>
          <a:xfrm>
            <a:off x="8788078" y="4648859"/>
            <a:ext cx="90188" cy="29067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482" y="0"/>
                </a:moveTo>
                <a:lnTo>
                  <a:pt x="46482" y="145338"/>
                </a:lnTo>
                <a:lnTo>
                  <a:pt x="45720" y="145338"/>
                </a:lnTo>
                <a:lnTo>
                  <a:pt x="45720" y="290676"/>
                </a:lnTo>
              </a:path>
            </a:pathLst>
          </a:cu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C5ED02D0-417D-4BE3-8F53-A52F9FEF3181}"/>
              </a:ext>
            </a:extLst>
          </p:cNvPr>
          <p:cNvSpPr/>
          <p:nvPr/>
        </p:nvSpPr>
        <p:spPr>
          <a:xfrm>
            <a:off x="8445902" y="5056792"/>
            <a:ext cx="864727" cy="584485"/>
          </a:xfrm>
          <a:custGeom>
            <a:avLst/>
            <a:gdLst>
              <a:gd name="connsiteX0" fmla="*/ 0 w 876727"/>
              <a:gd name="connsiteY0" fmla="*/ 58449 h 584485"/>
              <a:gd name="connsiteX1" fmla="*/ 58449 w 876727"/>
              <a:gd name="connsiteY1" fmla="*/ 0 h 584485"/>
              <a:gd name="connsiteX2" fmla="*/ 818279 w 876727"/>
              <a:gd name="connsiteY2" fmla="*/ 0 h 584485"/>
              <a:gd name="connsiteX3" fmla="*/ 876728 w 876727"/>
              <a:gd name="connsiteY3" fmla="*/ 58449 h 584485"/>
              <a:gd name="connsiteX4" fmla="*/ 876727 w 876727"/>
              <a:gd name="connsiteY4" fmla="*/ 526037 h 584485"/>
              <a:gd name="connsiteX5" fmla="*/ 818278 w 876727"/>
              <a:gd name="connsiteY5" fmla="*/ 584486 h 584485"/>
              <a:gd name="connsiteX6" fmla="*/ 58449 w 876727"/>
              <a:gd name="connsiteY6" fmla="*/ 584485 h 584485"/>
              <a:gd name="connsiteX7" fmla="*/ 0 w 876727"/>
              <a:gd name="connsiteY7" fmla="*/ 526036 h 584485"/>
              <a:gd name="connsiteX8" fmla="*/ 0 w 876727"/>
              <a:gd name="connsiteY8" fmla="*/ 58449 h 58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727" h="584485">
                <a:moveTo>
                  <a:pt x="0" y="58449"/>
                </a:moveTo>
                <a:cubicBezTo>
                  <a:pt x="0" y="26169"/>
                  <a:pt x="26169" y="0"/>
                  <a:pt x="58449" y="0"/>
                </a:cubicBezTo>
                <a:lnTo>
                  <a:pt x="818279" y="0"/>
                </a:lnTo>
                <a:cubicBezTo>
                  <a:pt x="850559" y="0"/>
                  <a:pt x="876728" y="26169"/>
                  <a:pt x="876728" y="58449"/>
                </a:cubicBezTo>
                <a:cubicBezTo>
                  <a:pt x="876728" y="214312"/>
                  <a:pt x="876727" y="370174"/>
                  <a:pt x="876727" y="526037"/>
                </a:cubicBezTo>
                <a:cubicBezTo>
                  <a:pt x="876727" y="558317"/>
                  <a:pt x="850558" y="584486"/>
                  <a:pt x="818278" y="584486"/>
                </a:cubicBezTo>
                <a:lnTo>
                  <a:pt x="58449" y="584485"/>
                </a:lnTo>
                <a:cubicBezTo>
                  <a:pt x="26169" y="584485"/>
                  <a:pt x="0" y="558316"/>
                  <a:pt x="0" y="526036"/>
                </a:cubicBezTo>
                <a:lnTo>
                  <a:pt x="0" y="5844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029" tIns="59029" rIns="59029" bIns="59029" numCol="1" spcCol="1270" anchor="ctr" anchorCtr="0">
            <a:noAutofit/>
          </a:bodyPr>
          <a:lstStyle/>
          <a:p>
            <a:pPr marL="0" lvl="0" indent="0" algn="ctr" defTabSz="46672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800" kern="1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</a:t>
            </a:r>
            <a:r>
              <a:rPr lang="en-US" altLang="ko-KR" sz="2800" kern="1200" baseline="-25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</a:t>
            </a:r>
            <a:endParaRPr lang="ko-KR" altLang="en-US" sz="2800" kern="1200" baseline="-25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D7502B2A-47B4-435C-8F55-8CA696AC7C7B}"/>
              </a:ext>
            </a:extLst>
          </p:cNvPr>
          <p:cNvSpPr/>
          <p:nvPr/>
        </p:nvSpPr>
        <p:spPr>
          <a:xfrm>
            <a:off x="7220146" y="1868735"/>
            <a:ext cx="864727" cy="584485"/>
          </a:xfrm>
          <a:custGeom>
            <a:avLst/>
            <a:gdLst>
              <a:gd name="connsiteX0" fmla="*/ 0 w 876727"/>
              <a:gd name="connsiteY0" fmla="*/ 58449 h 584485"/>
              <a:gd name="connsiteX1" fmla="*/ 58449 w 876727"/>
              <a:gd name="connsiteY1" fmla="*/ 0 h 584485"/>
              <a:gd name="connsiteX2" fmla="*/ 818279 w 876727"/>
              <a:gd name="connsiteY2" fmla="*/ 0 h 584485"/>
              <a:gd name="connsiteX3" fmla="*/ 876728 w 876727"/>
              <a:gd name="connsiteY3" fmla="*/ 58449 h 584485"/>
              <a:gd name="connsiteX4" fmla="*/ 876727 w 876727"/>
              <a:gd name="connsiteY4" fmla="*/ 526037 h 584485"/>
              <a:gd name="connsiteX5" fmla="*/ 818278 w 876727"/>
              <a:gd name="connsiteY5" fmla="*/ 584486 h 584485"/>
              <a:gd name="connsiteX6" fmla="*/ 58449 w 876727"/>
              <a:gd name="connsiteY6" fmla="*/ 584485 h 584485"/>
              <a:gd name="connsiteX7" fmla="*/ 0 w 876727"/>
              <a:gd name="connsiteY7" fmla="*/ 526036 h 584485"/>
              <a:gd name="connsiteX8" fmla="*/ 0 w 876727"/>
              <a:gd name="connsiteY8" fmla="*/ 58449 h 58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727" h="584485">
                <a:moveTo>
                  <a:pt x="0" y="58449"/>
                </a:moveTo>
                <a:cubicBezTo>
                  <a:pt x="0" y="26169"/>
                  <a:pt x="26169" y="0"/>
                  <a:pt x="58449" y="0"/>
                </a:cubicBezTo>
                <a:lnTo>
                  <a:pt x="818279" y="0"/>
                </a:lnTo>
                <a:cubicBezTo>
                  <a:pt x="850559" y="0"/>
                  <a:pt x="876728" y="26169"/>
                  <a:pt x="876728" y="58449"/>
                </a:cubicBezTo>
                <a:cubicBezTo>
                  <a:pt x="876728" y="214312"/>
                  <a:pt x="876727" y="370174"/>
                  <a:pt x="876727" y="526037"/>
                </a:cubicBezTo>
                <a:cubicBezTo>
                  <a:pt x="876727" y="558317"/>
                  <a:pt x="850558" y="584486"/>
                  <a:pt x="818278" y="584486"/>
                </a:cubicBezTo>
                <a:lnTo>
                  <a:pt x="58449" y="584485"/>
                </a:lnTo>
                <a:cubicBezTo>
                  <a:pt x="26169" y="584485"/>
                  <a:pt x="0" y="558316"/>
                  <a:pt x="0" y="526036"/>
                </a:cubicBezTo>
                <a:lnTo>
                  <a:pt x="0" y="5844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029" tIns="59029" rIns="59029" bIns="59029" numCol="1" spcCol="1270" anchor="ctr" anchorCtr="0">
            <a:noAutofit/>
          </a:bodyPr>
          <a:lstStyle/>
          <a:p>
            <a:pPr marL="0" lvl="0" indent="0" algn="ctr" defTabSz="46672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050" kern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Ada Boost Classifier</a:t>
            </a:r>
            <a:endParaRPr lang="ko-KR" altLang="en-US" sz="1050" kern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CB6FCE9C-6C43-4DB6-8661-DDB40D6AFE0B}"/>
              </a:ext>
            </a:extLst>
          </p:cNvPr>
          <p:cNvSpPr/>
          <p:nvPr/>
        </p:nvSpPr>
        <p:spPr>
          <a:xfrm>
            <a:off x="7607415" y="2453220"/>
            <a:ext cx="90188" cy="2337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33794"/>
                </a:lnTo>
              </a:path>
            </a:pathLst>
          </a:cu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FCFE2A37-730A-4E98-9FA5-8DDBF87E61AF}"/>
              </a:ext>
            </a:extLst>
          </p:cNvPr>
          <p:cNvSpPr/>
          <p:nvPr/>
        </p:nvSpPr>
        <p:spPr>
          <a:xfrm>
            <a:off x="7220146" y="2687014"/>
            <a:ext cx="864727" cy="584485"/>
          </a:xfrm>
          <a:custGeom>
            <a:avLst/>
            <a:gdLst>
              <a:gd name="connsiteX0" fmla="*/ 0 w 876727"/>
              <a:gd name="connsiteY0" fmla="*/ 58449 h 584485"/>
              <a:gd name="connsiteX1" fmla="*/ 58449 w 876727"/>
              <a:gd name="connsiteY1" fmla="*/ 0 h 584485"/>
              <a:gd name="connsiteX2" fmla="*/ 818279 w 876727"/>
              <a:gd name="connsiteY2" fmla="*/ 0 h 584485"/>
              <a:gd name="connsiteX3" fmla="*/ 876728 w 876727"/>
              <a:gd name="connsiteY3" fmla="*/ 58449 h 584485"/>
              <a:gd name="connsiteX4" fmla="*/ 876727 w 876727"/>
              <a:gd name="connsiteY4" fmla="*/ 526037 h 584485"/>
              <a:gd name="connsiteX5" fmla="*/ 818278 w 876727"/>
              <a:gd name="connsiteY5" fmla="*/ 584486 h 584485"/>
              <a:gd name="connsiteX6" fmla="*/ 58449 w 876727"/>
              <a:gd name="connsiteY6" fmla="*/ 584485 h 584485"/>
              <a:gd name="connsiteX7" fmla="*/ 0 w 876727"/>
              <a:gd name="connsiteY7" fmla="*/ 526036 h 584485"/>
              <a:gd name="connsiteX8" fmla="*/ 0 w 876727"/>
              <a:gd name="connsiteY8" fmla="*/ 58449 h 58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727" h="584485">
                <a:moveTo>
                  <a:pt x="0" y="58449"/>
                </a:moveTo>
                <a:cubicBezTo>
                  <a:pt x="0" y="26169"/>
                  <a:pt x="26169" y="0"/>
                  <a:pt x="58449" y="0"/>
                </a:cubicBezTo>
                <a:lnTo>
                  <a:pt x="818279" y="0"/>
                </a:lnTo>
                <a:cubicBezTo>
                  <a:pt x="850559" y="0"/>
                  <a:pt x="876728" y="26169"/>
                  <a:pt x="876728" y="58449"/>
                </a:cubicBezTo>
                <a:cubicBezTo>
                  <a:pt x="876728" y="214312"/>
                  <a:pt x="876727" y="370174"/>
                  <a:pt x="876727" y="526037"/>
                </a:cubicBezTo>
                <a:cubicBezTo>
                  <a:pt x="876727" y="558317"/>
                  <a:pt x="850558" y="584486"/>
                  <a:pt x="818278" y="584486"/>
                </a:cubicBezTo>
                <a:lnTo>
                  <a:pt x="58449" y="584485"/>
                </a:lnTo>
                <a:cubicBezTo>
                  <a:pt x="26169" y="584485"/>
                  <a:pt x="0" y="558316"/>
                  <a:pt x="0" y="526036"/>
                </a:cubicBezTo>
                <a:lnTo>
                  <a:pt x="0" y="5844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079" tIns="78079" rIns="78079" bIns="78079" numCol="1" spcCol="1270" anchor="ctr" anchorCtr="0">
            <a:noAutofit/>
          </a:bodyPr>
          <a:lstStyle/>
          <a:p>
            <a:pPr marL="0" lvl="0" indent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600" kern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</a:t>
            </a:r>
            <a:r>
              <a:rPr lang="en-US" altLang="ko-KR" sz="1600" kern="1200" baseline="-25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endParaRPr lang="ko-KR" altLang="en-US" sz="1600" kern="1200" baseline="-25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4DA8DFDC-E4A3-4D80-A4A9-0D0E1820440D}"/>
              </a:ext>
            </a:extLst>
          </p:cNvPr>
          <p:cNvSpPr/>
          <p:nvPr/>
        </p:nvSpPr>
        <p:spPr>
          <a:xfrm>
            <a:off x="8344292" y="1868735"/>
            <a:ext cx="864727" cy="584485"/>
          </a:xfrm>
          <a:custGeom>
            <a:avLst/>
            <a:gdLst>
              <a:gd name="connsiteX0" fmla="*/ 0 w 876727"/>
              <a:gd name="connsiteY0" fmla="*/ 58449 h 584485"/>
              <a:gd name="connsiteX1" fmla="*/ 58449 w 876727"/>
              <a:gd name="connsiteY1" fmla="*/ 0 h 584485"/>
              <a:gd name="connsiteX2" fmla="*/ 818279 w 876727"/>
              <a:gd name="connsiteY2" fmla="*/ 0 h 584485"/>
              <a:gd name="connsiteX3" fmla="*/ 876728 w 876727"/>
              <a:gd name="connsiteY3" fmla="*/ 58449 h 584485"/>
              <a:gd name="connsiteX4" fmla="*/ 876727 w 876727"/>
              <a:gd name="connsiteY4" fmla="*/ 526037 h 584485"/>
              <a:gd name="connsiteX5" fmla="*/ 818278 w 876727"/>
              <a:gd name="connsiteY5" fmla="*/ 584486 h 584485"/>
              <a:gd name="connsiteX6" fmla="*/ 58449 w 876727"/>
              <a:gd name="connsiteY6" fmla="*/ 584485 h 584485"/>
              <a:gd name="connsiteX7" fmla="*/ 0 w 876727"/>
              <a:gd name="connsiteY7" fmla="*/ 526036 h 584485"/>
              <a:gd name="connsiteX8" fmla="*/ 0 w 876727"/>
              <a:gd name="connsiteY8" fmla="*/ 58449 h 58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727" h="584485">
                <a:moveTo>
                  <a:pt x="0" y="58449"/>
                </a:moveTo>
                <a:cubicBezTo>
                  <a:pt x="0" y="26169"/>
                  <a:pt x="26169" y="0"/>
                  <a:pt x="58449" y="0"/>
                </a:cubicBezTo>
                <a:lnTo>
                  <a:pt x="818279" y="0"/>
                </a:lnTo>
                <a:cubicBezTo>
                  <a:pt x="850559" y="0"/>
                  <a:pt x="876728" y="26169"/>
                  <a:pt x="876728" y="58449"/>
                </a:cubicBezTo>
                <a:cubicBezTo>
                  <a:pt x="876728" y="214312"/>
                  <a:pt x="876727" y="370174"/>
                  <a:pt x="876727" y="526037"/>
                </a:cubicBezTo>
                <a:cubicBezTo>
                  <a:pt x="876727" y="558317"/>
                  <a:pt x="850558" y="584486"/>
                  <a:pt x="818278" y="584486"/>
                </a:cubicBezTo>
                <a:lnTo>
                  <a:pt x="58449" y="584485"/>
                </a:lnTo>
                <a:cubicBezTo>
                  <a:pt x="26169" y="584485"/>
                  <a:pt x="0" y="558316"/>
                  <a:pt x="0" y="526036"/>
                </a:cubicBezTo>
                <a:lnTo>
                  <a:pt x="0" y="5844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029" tIns="59029" rIns="59029" bIns="59029" numCol="1" spcCol="1270" anchor="ctr" anchorCtr="0">
            <a:noAutofit/>
          </a:bodyPr>
          <a:lstStyle/>
          <a:p>
            <a:pPr marL="0" lvl="0" indent="0" algn="ctr" defTabSz="46672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050" kern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 </a:t>
            </a:r>
            <a:r>
              <a:rPr lang="ko-KR" altLang="en-US" sz="1050" kern="1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최근접</a:t>
            </a:r>
            <a:r>
              <a:rPr lang="ko-KR" altLang="en-US" sz="1050" kern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이웃 분류</a:t>
            </a:r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F9556CB3-D1F6-4A21-90F6-A073B886ABC8}"/>
              </a:ext>
            </a:extLst>
          </p:cNvPr>
          <p:cNvSpPr/>
          <p:nvPr/>
        </p:nvSpPr>
        <p:spPr>
          <a:xfrm>
            <a:off x="8731561" y="2453220"/>
            <a:ext cx="90188" cy="2337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33794"/>
                </a:lnTo>
              </a:path>
            </a:pathLst>
          </a:cu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53D23D3A-EF78-4F85-99CD-A52F3616F216}"/>
              </a:ext>
            </a:extLst>
          </p:cNvPr>
          <p:cNvSpPr/>
          <p:nvPr/>
        </p:nvSpPr>
        <p:spPr>
          <a:xfrm>
            <a:off x="8344292" y="2687014"/>
            <a:ext cx="864727" cy="584485"/>
          </a:xfrm>
          <a:custGeom>
            <a:avLst/>
            <a:gdLst>
              <a:gd name="connsiteX0" fmla="*/ 0 w 876727"/>
              <a:gd name="connsiteY0" fmla="*/ 58449 h 584485"/>
              <a:gd name="connsiteX1" fmla="*/ 58449 w 876727"/>
              <a:gd name="connsiteY1" fmla="*/ 0 h 584485"/>
              <a:gd name="connsiteX2" fmla="*/ 818279 w 876727"/>
              <a:gd name="connsiteY2" fmla="*/ 0 h 584485"/>
              <a:gd name="connsiteX3" fmla="*/ 876728 w 876727"/>
              <a:gd name="connsiteY3" fmla="*/ 58449 h 584485"/>
              <a:gd name="connsiteX4" fmla="*/ 876727 w 876727"/>
              <a:gd name="connsiteY4" fmla="*/ 526037 h 584485"/>
              <a:gd name="connsiteX5" fmla="*/ 818278 w 876727"/>
              <a:gd name="connsiteY5" fmla="*/ 584486 h 584485"/>
              <a:gd name="connsiteX6" fmla="*/ 58449 w 876727"/>
              <a:gd name="connsiteY6" fmla="*/ 584485 h 584485"/>
              <a:gd name="connsiteX7" fmla="*/ 0 w 876727"/>
              <a:gd name="connsiteY7" fmla="*/ 526036 h 584485"/>
              <a:gd name="connsiteX8" fmla="*/ 0 w 876727"/>
              <a:gd name="connsiteY8" fmla="*/ 58449 h 58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727" h="584485">
                <a:moveTo>
                  <a:pt x="0" y="58449"/>
                </a:moveTo>
                <a:cubicBezTo>
                  <a:pt x="0" y="26169"/>
                  <a:pt x="26169" y="0"/>
                  <a:pt x="58449" y="0"/>
                </a:cubicBezTo>
                <a:lnTo>
                  <a:pt x="818279" y="0"/>
                </a:lnTo>
                <a:cubicBezTo>
                  <a:pt x="850559" y="0"/>
                  <a:pt x="876728" y="26169"/>
                  <a:pt x="876728" y="58449"/>
                </a:cubicBezTo>
                <a:cubicBezTo>
                  <a:pt x="876728" y="214312"/>
                  <a:pt x="876727" y="370174"/>
                  <a:pt x="876727" y="526037"/>
                </a:cubicBezTo>
                <a:cubicBezTo>
                  <a:pt x="876727" y="558317"/>
                  <a:pt x="850558" y="584486"/>
                  <a:pt x="818278" y="584486"/>
                </a:cubicBezTo>
                <a:lnTo>
                  <a:pt x="58449" y="584485"/>
                </a:lnTo>
                <a:cubicBezTo>
                  <a:pt x="26169" y="584485"/>
                  <a:pt x="0" y="558316"/>
                  <a:pt x="0" y="526036"/>
                </a:cubicBezTo>
                <a:lnTo>
                  <a:pt x="0" y="5844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079" tIns="78079" rIns="78079" bIns="78079" numCol="1" spcCol="1270" anchor="ctr" anchorCtr="0">
            <a:noAutofit/>
          </a:bodyPr>
          <a:lstStyle/>
          <a:p>
            <a:pPr marL="0" lvl="0" indent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600" kern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</a:t>
            </a:r>
            <a:r>
              <a:rPr lang="en-US" altLang="ko-KR" sz="1600" kern="1200" baseline="-25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endParaRPr lang="ko-KR" altLang="en-US" sz="1600" kern="1200" baseline="-25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7D33C69D-BB78-4921-B756-0AB127EE4EE2}"/>
              </a:ext>
            </a:extLst>
          </p:cNvPr>
          <p:cNvSpPr/>
          <p:nvPr/>
        </p:nvSpPr>
        <p:spPr>
          <a:xfrm>
            <a:off x="9468437" y="1868735"/>
            <a:ext cx="864727" cy="584485"/>
          </a:xfrm>
          <a:custGeom>
            <a:avLst/>
            <a:gdLst>
              <a:gd name="connsiteX0" fmla="*/ 0 w 876727"/>
              <a:gd name="connsiteY0" fmla="*/ 58449 h 584485"/>
              <a:gd name="connsiteX1" fmla="*/ 58449 w 876727"/>
              <a:gd name="connsiteY1" fmla="*/ 0 h 584485"/>
              <a:gd name="connsiteX2" fmla="*/ 818279 w 876727"/>
              <a:gd name="connsiteY2" fmla="*/ 0 h 584485"/>
              <a:gd name="connsiteX3" fmla="*/ 876728 w 876727"/>
              <a:gd name="connsiteY3" fmla="*/ 58449 h 584485"/>
              <a:gd name="connsiteX4" fmla="*/ 876727 w 876727"/>
              <a:gd name="connsiteY4" fmla="*/ 526037 h 584485"/>
              <a:gd name="connsiteX5" fmla="*/ 818278 w 876727"/>
              <a:gd name="connsiteY5" fmla="*/ 584486 h 584485"/>
              <a:gd name="connsiteX6" fmla="*/ 58449 w 876727"/>
              <a:gd name="connsiteY6" fmla="*/ 584485 h 584485"/>
              <a:gd name="connsiteX7" fmla="*/ 0 w 876727"/>
              <a:gd name="connsiteY7" fmla="*/ 526036 h 584485"/>
              <a:gd name="connsiteX8" fmla="*/ 0 w 876727"/>
              <a:gd name="connsiteY8" fmla="*/ 58449 h 58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727" h="584485">
                <a:moveTo>
                  <a:pt x="0" y="58449"/>
                </a:moveTo>
                <a:cubicBezTo>
                  <a:pt x="0" y="26169"/>
                  <a:pt x="26169" y="0"/>
                  <a:pt x="58449" y="0"/>
                </a:cubicBezTo>
                <a:lnTo>
                  <a:pt x="818279" y="0"/>
                </a:lnTo>
                <a:cubicBezTo>
                  <a:pt x="850559" y="0"/>
                  <a:pt x="876728" y="26169"/>
                  <a:pt x="876728" y="58449"/>
                </a:cubicBezTo>
                <a:cubicBezTo>
                  <a:pt x="876728" y="214312"/>
                  <a:pt x="876727" y="370174"/>
                  <a:pt x="876727" y="526037"/>
                </a:cubicBezTo>
                <a:cubicBezTo>
                  <a:pt x="876727" y="558317"/>
                  <a:pt x="850558" y="584486"/>
                  <a:pt x="818278" y="584486"/>
                </a:cubicBezTo>
                <a:lnTo>
                  <a:pt x="58449" y="584485"/>
                </a:lnTo>
                <a:cubicBezTo>
                  <a:pt x="26169" y="584485"/>
                  <a:pt x="0" y="558316"/>
                  <a:pt x="0" y="526036"/>
                </a:cubicBezTo>
                <a:lnTo>
                  <a:pt x="0" y="5844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029" tIns="59029" rIns="59029" bIns="59029" numCol="1" spcCol="1270" anchor="ctr" anchorCtr="0">
            <a:noAutofit/>
          </a:bodyPr>
          <a:lstStyle/>
          <a:p>
            <a:pPr marL="0" lvl="0" indent="0" algn="ctr" defTabSz="46672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050" kern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SVC</a:t>
            </a:r>
            <a:endParaRPr lang="ko-KR" altLang="en-US" sz="1050" kern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5682E38A-FD26-49E9-AB44-902649AB9451}"/>
              </a:ext>
            </a:extLst>
          </p:cNvPr>
          <p:cNvSpPr/>
          <p:nvPr/>
        </p:nvSpPr>
        <p:spPr>
          <a:xfrm>
            <a:off x="9855707" y="2453220"/>
            <a:ext cx="90188" cy="2337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33794"/>
                </a:lnTo>
              </a:path>
            </a:pathLst>
          </a:cu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0EB2647A-6C53-4382-8E82-DAFB70705A5A}"/>
              </a:ext>
            </a:extLst>
          </p:cNvPr>
          <p:cNvSpPr/>
          <p:nvPr/>
        </p:nvSpPr>
        <p:spPr>
          <a:xfrm>
            <a:off x="9468437" y="2687014"/>
            <a:ext cx="864727" cy="584485"/>
          </a:xfrm>
          <a:custGeom>
            <a:avLst/>
            <a:gdLst>
              <a:gd name="connsiteX0" fmla="*/ 0 w 876727"/>
              <a:gd name="connsiteY0" fmla="*/ 58449 h 584485"/>
              <a:gd name="connsiteX1" fmla="*/ 58449 w 876727"/>
              <a:gd name="connsiteY1" fmla="*/ 0 h 584485"/>
              <a:gd name="connsiteX2" fmla="*/ 818279 w 876727"/>
              <a:gd name="connsiteY2" fmla="*/ 0 h 584485"/>
              <a:gd name="connsiteX3" fmla="*/ 876728 w 876727"/>
              <a:gd name="connsiteY3" fmla="*/ 58449 h 584485"/>
              <a:gd name="connsiteX4" fmla="*/ 876727 w 876727"/>
              <a:gd name="connsiteY4" fmla="*/ 526037 h 584485"/>
              <a:gd name="connsiteX5" fmla="*/ 818278 w 876727"/>
              <a:gd name="connsiteY5" fmla="*/ 584486 h 584485"/>
              <a:gd name="connsiteX6" fmla="*/ 58449 w 876727"/>
              <a:gd name="connsiteY6" fmla="*/ 584485 h 584485"/>
              <a:gd name="connsiteX7" fmla="*/ 0 w 876727"/>
              <a:gd name="connsiteY7" fmla="*/ 526036 h 584485"/>
              <a:gd name="connsiteX8" fmla="*/ 0 w 876727"/>
              <a:gd name="connsiteY8" fmla="*/ 58449 h 58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727" h="584485">
                <a:moveTo>
                  <a:pt x="0" y="58449"/>
                </a:moveTo>
                <a:cubicBezTo>
                  <a:pt x="0" y="26169"/>
                  <a:pt x="26169" y="0"/>
                  <a:pt x="58449" y="0"/>
                </a:cubicBezTo>
                <a:lnTo>
                  <a:pt x="818279" y="0"/>
                </a:lnTo>
                <a:cubicBezTo>
                  <a:pt x="850559" y="0"/>
                  <a:pt x="876728" y="26169"/>
                  <a:pt x="876728" y="58449"/>
                </a:cubicBezTo>
                <a:cubicBezTo>
                  <a:pt x="876728" y="214312"/>
                  <a:pt x="876727" y="370174"/>
                  <a:pt x="876727" y="526037"/>
                </a:cubicBezTo>
                <a:cubicBezTo>
                  <a:pt x="876727" y="558317"/>
                  <a:pt x="850558" y="584486"/>
                  <a:pt x="818278" y="584486"/>
                </a:cubicBezTo>
                <a:lnTo>
                  <a:pt x="58449" y="584485"/>
                </a:lnTo>
                <a:cubicBezTo>
                  <a:pt x="26169" y="584485"/>
                  <a:pt x="0" y="558316"/>
                  <a:pt x="0" y="526036"/>
                </a:cubicBezTo>
                <a:lnTo>
                  <a:pt x="0" y="5844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079" tIns="78079" rIns="78079" bIns="78079" numCol="1" spcCol="1270" anchor="ctr" anchorCtr="0">
            <a:noAutofit/>
          </a:bodyPr>
          <a:lstStyle/>
          <a:p>
            <a:pPr marL="0" lvl="0" indent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600" kern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</a:t>
            </a:r>
            <a:r>
              <a:rPr lang="en-US" altLang="ko-KR" sz="1600" kern="1200" baseline="-25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</a:t>
            </a:r>
            <a:endParaRPr lang="ko-KR" altLang="en-US" sz="1600" kern="1200" baseline="-25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58079015-E234-4D37-A6DF-1EB42E8EEE35}"/>
              </a:ext>
            </a:extLst>
          </p:cNvPr>
          <p:cNvSpPr/>
          <p:nvPr/>
        </p:nvSpPr>
        <p:spPr>
          <a:xfrm>
            <a:off x="10592583" y="1868735"/>
            <a:ext cx="864727" cy="584485"/>
          </a:xfrm>
          <a:custGeom>
            <a:avLst/>
            <a:gdLst>
              <a:gd name="connsiteX0" fmla="*/ 0 w 876727"/>
              <a:gd name="connsiteY0" fmla="*/ 58449 h 584485"/>
              <a:gd name="connsiteX1" fmla="*/ 58449 w 876727"/>
              <a:gd name="connsiteY1" fmla="*/ 0 h 584485"/>
              <a:gd name="connsiteX2" fmla="*/ 818279 w 876727"/>
              <a:gd name="connsiteY2" fmla="*/ 0 h 584485"/>
              <a:gd name="connsiteX3" fmla="*/ 876728 w 876727"/>
              <a:gd name="connsiteY3" fmla="*/ 58449 h 584485"/>
              <a:gd name="connsiteX4" fmla="*/ 876727 w 876727"/>
              <a:gd name="connsiteY4" fmla="*/ 526037 h 584485"/>
              <a:gd name="connsiteX5" fmla="*/ 818278 w 876727"/>
              <a:gd name="connsiteY5" fmla="*/ 584486 h 584485"/>
              <a:gd name="connsiteX6" fmla="*/ 58449 w 876727"/>
              <a:gd name="connsiteY6" fmla="*/ 584485 h 584485"/>
              <a:gd name="connsiteX7" fmla="*/ 0 w 876727"/>
              <a:gd name="connsiteY7" fmla="*/ 526036 h 584485"/>
              <a:gd name="connsiteX8" fmla="*/ 0 w 876727"/>
              <a:gd name="connsiteY8" fmla="*/ 58449 h 58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727" h="584485">
                <a:moveTo>
                  <a:pt x="0" y="58449"/>
                </a:moveTo>
                <a:cubicBezTo>
                  <a:pt x="0" y="26169"/>
                  <a:pt x="26169" y="0"/>
                  <a:pt x="58449" y="0"/>
                </a:cubicBezTo>
                <a:lnTo>
                  <a:pt x="818279" y="0"/>
                </a:lnTo>
                <a:cubicBezTo>
                  <a:pt x="850559" y="0"/>
                  <a:pt x="876728" y="26169"/>
                  <a:pt x="876728" y="58449"/>
                </a:cubicBezTo>
                <a:cubicBezTo>
                  <a:pt x="876728" y="214312"/>
                  <a:pt x="876727" y="370174"/>
                  <a:pt x="876727" y="526037"/>
                </a:cubicBezTo>
                <a:cubicBezTo>
                  <a:pt x="876727" y="558317"/>
                  <a:pt x="850558" y="584486"/>
                  <a:pt x="818278" y="584486"/>
                </a:cubicBezTo>
                <a:lnTo>
                  <a:pt x="58449" y="584485"/>
                </a:lnTo>
                <a:cubicBezTo>
                  <a:pt x="26169" y="584485"/>
                  <a:pt x="0" y="558316"/>
                  <a:pt x="0" y="526036"/>
                </a:cubicBezTo>
                <a:lnTo>
                  <a:pt x="0" y="5844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029" tIns="59029" rIns="59029" bIns="59029" numCol="1" spcCol="1270" anchor="ctr" anchorCtr="0">
            <a:noAutofit/>
          </a:bodyPr>
          <a:lstStyle/>
          <a:p>
            <a:pPr marL="0" lvl="0" indent="0" algn="ctr" defTabSz="46672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050" kern="1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가우시안</a:t>
            </a:r>
            <a:r>
              <a:rPr lang="ko-KR" altLang="en-US" sz="1050" kern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분류</a:t>
            </a:r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FC5010E3-9935-4C9E-88F2-07CF84289D99}"/>
              </a:ext>
            </a:extLst>
          </p:cNvPr>
          <p:cNvSpPr/>
          <p:nvPr/>
        </p:nvSpPr>
        <p:spPr>
          <a:xfrm>
            <a:off x="10979852" y="2453220"/>
            <a:ext cx="90188" cy="2337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33794"/>
                </a:lnTo>
              </a:path>
            </a:pathLst>
          </a:cu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8E645FE1-895D-4E45-821D-72D91E887E09}"/>
              </a:ext>
            </a:extLst>
          </p:cNvPr>
          <p:cNvSpPr/>
          <p:nvPr/>
        </p:nvSpPr>
        <p:spPr>
          <a:xfrm>
            <a:off x="10592583" y="2687014"/>
            <a:ext cx="864727" cy="584485"/>
          </a:xfrm>
          <a:custGeom>
            <a:avLst/>
            <a:gdLst>
              <a:gd name="connsiteX0" fmla="*/ 0 w 876727"/>
              <a:gd name="connsiteY0" fmla="*/ 58449 h 584485"/>
              <a:gd name="connsiteX1" fmla="*/ 58449 w 876727"/>
              <a:gd name="connsiteY1" fmla="*/ 0 h 584485"/>
              <a:gd name="connsiteX2" fmla="*/ 818279 w 876727"/>
              <a:gd name="connsiteY2" fmla="*/ 0 h 584485"/>
              <a:gd name="connsiteX3" fmla="*/ 876728 w 876727"/>
              <a:gd name="connsiteY3" fmla="*/ 58449 h 584485"/>
              <a:gd name="connsiteX4" fmla="*/ 876727 w 876727"/>
              <a:gd name="connsiteY4" fmla="*/ 526037 h 584485"/>
              <a:gd name="connsiteX5" fmla="*/ 818278 w 876727"/>
              <a:gd name="connsiteY5" fmla="*/ 584486 h 584485"/>
              <a:gd name="connsiteX6" fmla="*/ 58449 w 876727"/>
              <a:gd name="connsiteY6" fmla="*/ 584485 h 584485"/>
              <a:gd name="connsiteX7" fmla="*/ 0 w 876727"/>
              <a:gd name="connsiteY7" fmla="*/ 526036 h 584485"/>
              <a:gd name="connsiteX8" fmla="*/ 0 w 876727"/>
              <a:gd name="connsiteY8" fmla="*/ 58449 h 58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727" h="584485">
                <a:moveTo>
                  <a:pt x="0" y="58449"/>
                </a:moveTo>
                <a:cubicBezTo>
                  <a:pt x="0" y="26169"/>
                  <a:pt x="26169" y="0"/>
                  <a:pt x="58449" y="0"/>
                </a:cubicBezTo>
                <a:lnTo>
                  <a:pt x="818279" y="0"/>
                </a:lnTo>
                <a:cubicBezTo>
                  <a:pt x="850559" y="0"/>
                  <a:pt x="876728" y="26169"/>
                  <a:pt x="876728" y="58449"/>
                </a:cubicBezTo>
                <a:cubicBezTo>
                  <a:pt x="876728" y="214312"/>
                  <a:pt x="876727" y="370174"/>
                  <a:pt x="876727" y="526037"/>
                </a:cubicBezTo>
                <a:cubicBezTo>
                  <a:pt x="876727" y="558317"/>
                  <a:pt x="850558" y="584486"/>
                  <a:pt x="818278" y="584486"/>
                </a:cubicBezTo>
                <a:lnTo>
                  <a:pt x="58449" y="584485"/>
                </a:lnTo>
                <a:cubicBezTo>
                  <a:pt x="26169" y="584485"/>
                  <a:pt x="0" y="558316"/>
                  <a:pt x="0" y="526036"/>
                </a:cubicBezTo>
                <a:lnTo>
                  <a:pt x="0" y="5844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079" tIns="78079" rIns="78079" bIns="78079" numCol="1" spcCol="1270" anchor="ctr" anchorCtr="0">
            <a:noAutofit/>
          </a:bodyPr>
          <a:lstStyle/>
          <a:p>
            <a:pPr marL="0" lvl="0" indent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600" kern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</a:t>
            </a:r>
            <a:r>
              <a:rPr lang="en-US" altLang="ko-KR" sz="1600" kern="1200" baseline="-25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</a:t>
            </a:r>
            <a:endParaRPr lang="ko-KR" altLang="en-US" sz="1600" kern="1200" baseline="-25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213D7B7-E9EE-45DF-ABA0-BF087300AE8B}"/>
              </a:ext>
            </a:extLst>
          </p:cNvPr>
          <p:cNvGrpSpPr/>
          <p:nvPr/>
        </p:nvGrpSpPr>
        <p:grpSpPr>
          <a:xfrm>
            <a:off x="6573457" y="3271499"/>
            <a:ext cx="4558985" cy="352990"/>
            <a:chOff x="6003448" y="1368774"/>
            <a:chExt cx="4558985" cy="311179"/>
          </a:xfrm>
        </p:grpSpPr>
        <p:sp>
          <p:nvSpPr>
            <p:cNvPr id="19" name="직선 연결선 3">
              <a:extLst>
                <a:ext uri="{FF2B5EF4-FFF2-40B4-BE49-F238E27FC236}">
                  <a16:creationId xmlns:a16="http://schemas.microsoft.com/office/drawing/2014/main" id="{C502DE31-9FF4-403E-B014-3D73BE34B64D}"/>
                </a:ext>
              </a:extLst>
            </p:cNvPr>
            <p:cNvSpPr/>
            <p:nvPr/>
          </p:nvSpPr>
          <p:spPr>
            <a:xfrm flipV="1">
              <a:off x="6003448" y="1368774"/>
              <a:ext cx="2279492" cy="31117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279492" y="0"/>
                  </a:moveTo>
                  <a:lnTo>
                    <a:pt x="2279492" y="116897"/>
                  </a:lnTo>
                  <a:lnTo>
                    <a:pt x="0" y="116897"/>
                  </a:lnTo>
                  <a:lnTo>
                    <a:pt x="0" y="233794"/>
                  </a:lnTo>
                </a:path>
              </a:pathLst>
            </a:custGeom>
            <a:ln>
              <a:headEnd type="triangl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sp>
        <p:sp>
          <p:nvSpPr>
            <p:cNvPr id="20" name="직선 연결선 4">
              <a:extLst>
                <a:ext uri="{FF2B5EF4-FFF2-40B4-BE49-F238E27FC236}">
                  <a16:creationId xmlns:a16="http://schemas.microsoft.com/office/drawing/2014/main" id="{44A06BD1-9C5B-474E-8EED-5AB875F8E259}"/>
                </a:ext>
              </a:extLst>
            </p:cNvPr>
            <p:cNvSpPr/>
            <p:nvPr/>
          </p:nvSpPr>
          <p:spPr>
            <a:xfrm flipV="1">
              <a:off x="7143194" y="1368774"/>
              <a:ext cx="1139746" cy="31117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139746" y="0"/>
                  </a:moveTo>
                  <a:lnTo>
                    <a:pt x="1139746" y="116897"/>
                  </a:lnTo>
                  <a:lnTo>
                    <a:pt x="0" y="116897"/>
                  </a:lnTo>
                  <a:lnTo>
                    <a:pt x="0" y="233794"/>
                  </a:lnTo>
                </a:path>
              </a:pathLst>
            </a:custGeom>
            <a:ln>
              <a:headEnd type="triangl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sp>
        <p:sp>
          <p:nvSpPr>
            <p:cNvPr id="21" name="직선 연결선 5">
              <a:extLst>
                <a:ext uri="{FF2B5EF4-FFF2-40B4-BE49-F238E27FC236}">
                  <a16:creationId xmlns:a16="http://schemas.microsoft.com/office/drawing/2014/main" id="{6A44EBB2-5E3A-42D7-A65D-F24E84E36EAB}"/>
                </a:ext>
              </a:extLst>
            </p:cNvPr>
            <p:cNvSpPr/>
            <p:nvPr/>
          </p:nvSpPr>
          <p:spPr>
            <a:xfrm flipV="1">
              <a:off x="8237221" y="1368774"/>
              <a:ext cx="91440" cy="31117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233794"/>
                  </a:lnTo>
                </a:path>
              </a:pathLst>
            </a:custGeom>
            <a:ln>
              <a:headEnd type="triangl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sp>
        <p:sp>
          <p:nvSpPr>
            <p:cNvPr id="22" name="직선 연결선 6">
              <a:extLst>
                <a:ext uri="{FF2B5EF4-FFF2-40B4-BE49-F238E27FC236}">
                  <a16:creationId xmlns:a16="http://schemas.microsoft.com/office/drawing/2014/main" id="{A8D492AA-904A-4C74-B859-7E012FF7CE7F}"/>
                </a:ext>
              </a:extLst>
            </p:cNvPr>
            <p:cNvSpPr/>
            <p:nvPr/>
          </p:nvSpPr>
          <p:spPr>
            <a:xfrm flipV="1">
              <a:off x="8282941" y="1368774"/>
              <a:ext cx="1139746" cy="31117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16897"/>
                  </a:lnTo>
                  <a:lnTo>
                    <a:pt x="1139746" y="116897"/>
                  </a:lnTo>
                  <a:lnTo>
                    <a:pt x="1139746" y="233794"/>
                  </a:lnTo>
                </a:path>
              </a:pathLst>
            </a:custGeom>
            <a:ln>
              <a:headEnd type="triangl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sp>
        <p:sp>
          <p:nvSpPr>
            <p:cNvPr id="23" name="직선 연결선 7">
              <a:extLst>
                <a:ext uri="{FF2B5EF4-FFF2-40B4-BE49-F238E27FC236}">
                  <a16:creationId xmlns:a16="http://schemas.microsoft.com/office/drawing/2014/main" id="{E8C87474-6745-4397-B2E5-7BC56EA00C77}"/>
                </a:ext>
              </a:extLst>
            </p:cNvPr>
            <p:cNvSpPr/>
            <p:nvPr/>
          </p:nvSpPr>
          <p:spPr>
            <a:xfrm flipV="1">
              <a:off x="8282941" y="1368774"/>
              <a:ext cx="2279492" cy="31117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16897"/>
                  </a:lnTo>
                  <a:lnTo>
                    <a:pt x="2279492" y="116897"/>
                  </a:lnTo>
                  <a:lnTo>
                    <a:pt x="2279492" y="233794"/>
                  </a:lnTo>
                </a:path>
              </a:pathLst>
            </a:custGeom>
            <a:ln>
              <a:headEnd type="triangl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C744073-43FE-4FAF-A39A-C4B283413A4D}"/>
              </a:ext>
            </a:extLst>
          </p:cNvPr>
          <p:cNvSpPr txBox="1"/>
          <p:nvPr/>
        </p:nvSpPr>
        <p:spPr>
          <a:xfrm>
            <a:off x="858585" y="1794109"/>
            <a:ext cx="4155072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다수결방법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soft voting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가중치 투표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개별 모형의 조건부 확률의 합 기준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다양한 모델을 통해 예측결과를 결합함으로써 신뢰도를 높이고 이상치에 대한 대응력과 전체적인 분산을 감소시켜 정분류율을 높이기 위해 사용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623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EA47B07-8BED-486E-8204-1874E1A9C4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EEC5C65-2F95-411A-837B-7316FB1D0896}"/>
              </a:ext>
            </a:extLst>
          </p:cNvPr>
          <p:cNvSpPr/>
          <p:nvPr/>
        </p:nvSpPr>
        <p:spPr>
          <a:xfrm>
            <a:off x="426963" y="333964"/>
            <a:ext cx="555171" cy="555171"/>
          </a:xfrm>
          <a:prstGeom prst="ellipse">
            <a:avLst/>
          </a:prstGeom>
          <a:solidFill>
            <a:srgbClr val="F28B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B33EC4-B519-4C3F-9DA3-888E11413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016" y="1426558"/>
            <a:ext cx="3941852" cy="48472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EC0917-9C38-4C0F-ACF7-862F3486B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405" y="1732116"/>
            <a:ext cx="4687355" cy="339376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51016" y="3214540"/>
            <a:ext cx="3941852" cy="631596"/>
          </a:xfrm>
          <a:prstGeom prst="rect">
            <a:avLst/>
          </a:prstGeom>
          <a:noFill/>
          <a:ln w="38100">
            <a:solidFill>
              <a:srgbClr val="EA8F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0D9DDC-DA36-4B19-B899-7091E97D9C66}"/>
              </a:ext>
            </a:extLst>
          </p:cNvPr>
          <p:cNvSpPr txBox="1"/>
          <p:nvPr/>
        </p:nvSpPr>
        <p:spPr>
          <a:xfrm>
            <a:off x="1178928" y="533116"/>
            <a:ext cx="5069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Ensemble </a:t>
            </a:r>
            <a:r>
              <a:rPr lang="ko-KR" altLang="en-US" sz="2400" dirty="0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en-US" altLang="ko-KR" sz="2400" dirty="0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1055672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7C2D94-692A-4D6B-972B-DC1AB331ED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0539E9-577F-4196-A28A-19CCC5F57044}"/>
              </a:ext>
            </a:extLst>
          </p:cNvPr>
          <p:cNvSpPr/>
          <p:nvPr/>
        </p:nvSpPr>
        <p:spPr>
          <a:xfrm>
            <a:off x="9990667" y="3826935"/>
            <a:ext cx="1337733" cy="258719"/>
          </a:xfrm>
          <a:prstGeom prst="rect">
            <a:avLst/>
          </a:prstGeom>
          <a:solidFill>
            <a:srgbClr val="F5A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9D1B386-6F28-4900-AEA3-A5A660C31EDC}"/>
              </a:ext>
            </a:extLst>
          </p:cNvPr>
          <p:cNvSpPr/>
          <p:nvPr/>
        </p:nvSpPr>
        <p:spPr>
          <a:xfrm>
            <a:off x="426963" y="333964"/>
            <a:ext cx="555171" cy="555171"/>
          </a:xfrm>
          <a:prstGeom prst="ellipse">
            <a:avLst/>
          </a:prstGeom>
          <a:solidFill>
            <a:srgbClr val="F28B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D7E361-DBD3-4EEE-9A20-C98F64179378}"/>
              </a:ext>
            </a:extLst>
          </p:cNvPr>
          <p:cNvSpPr txBox="1"/>
          <p:nvPr/>
        </p:nvSpPr>
        <p:spPr>
          <a:xfrm>
            <a:off x="1026528" y="380716"/>
            <a:ext cx="5069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PCCS </a:t>
            </a:r>
            <a:r>
              <a:rPr lang="ko-KR" altLang="en-US" sz="2400" dirty="0" err="1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색체계</a:t>
            </a:r>
            <a:endParaRPr lang="en-US" altLang="ko-KR" sz="2400" dirty="0">
              <a:solidFill>
                <a:srgbClr val="F28B63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2F7EA1-9687-4619-BA07-040F6A890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4" y="1260367"/>
            <a:ext cx="5069472" cy="502176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3F09C2-45ED-4F08-ADCA-BF0D1C603080}"/>
              </a:ext>
            </a:extLst>
          </p:cNvPr>
          <p:cNvSpPr/>
          <p:nvPr/>
        </p:nvSpPr>
        <p:spPr>
          <a:xfrm>
            <a:off x="8048404" y="5974351"/>
            <a:ext cx="3725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출처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포항공대신문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(http://times.postech.ac.kr)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432B08-9BEB-48F2-B88B-31F3128A8CCB}"/>
              </a:ext>
            </a:extLst>
          </p:cNvPr>
          <p:cNvSpPr/>
          <p:nvPr/>
        </p:nvSpPr>
        <p:spPr>
          <a:xfrm>
            <a:off x="6380534" y="2642986"/>
            <a:ext cx="5360935" cy="1516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PCCS 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색 체계는 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24 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개의 색상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17 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단계의 명도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9 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단계의 채도로 뉘어 있는데 위 세 요소를 합쳐 표현한 톤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(Tone)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이 바로 우리가 접하는 퍼스널 컬러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  <a:endParaRPr lang="ko-KR" altLang="en-US" kern="0" dirty="0">
              <a:solidFill>
                <a:schemeClr val="bg1">
                  <a:lumMod val="50000"/>
                </a:schemeClr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469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B07E96-038F-4938-ADA6-40B9B0F9D9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524529A-F19B-45F3-A709-AE1B3106987A}"/>
              </a:ext>
            </a:extLst>
          </p:cNvPr>
          <p:cNvSpPr/>
          <p:nvPr/>
        </p:nvSpPr>
        <p:spPr>
          <a:xfrm>
            <a:off x="426963" y="333964"/>
            <a:ext cx="555171" cy="555171"/>
          </a:xfrm>
          <a:prstGeom prst="ellipse">
            <a:avLst/>
          </a:prstGeom>
          <a:solidFill>
            <a:srgbClr val="F28B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AB19E-FD38-4960-8BC1-AC3ED5361DF2}"/>
              </a:ext>
            </a:extLst>
          </p:cNvPr>
          <p:cNvSpPr txBox="1"/>
          <p:nvPr/>
        </p:nvSpPr>
        <p:spPr>
          <a:xfrm>
            <a:off x="1026528" y="427470"/>
            <a:ext cx="5069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en-US" altLang="ko-KR" sz="2400" dirty="0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Service </a:t>
            </a:r>
            <a:r>
              <a:rPr lang="ko-KR" altLang="en-US" sz="2400" dirty="0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</a:t>
            </a:r>
            <a:endParaRPr lang="en-US" altLang="ko-KR" sz="2400" dirty="0">
              <a:solidFill>
                <a:srgbClr val="F28B63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3" t="12204" r="10113" b="4519"/>
          <a:stretch/>
        </p:blipFill>
        <p:spPr>
          <a:xfrm>
            <a:off x="1805233" y="1443663"/>
            <a:ext cx="8581534" cy="482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57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8CE0E90-26A1-47A6-83E7-09F63E3A9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C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B69D909-7078-4148-9A7D-91A02FF4D5F2}"/>
              </a:ext>
            </a:extLst>
          </p:cNvPr>
          <p:cNvSpPr/>
          <p:nvPr/>
        </p:nvSpPr>
        <p:spPr>
          <a:xfrm>
            <a:off x="2841096" y="1359430"/>
            <a:ext cx="4139140" cy="4139140"/>
          </a:xfrm>
          <a:prstGeom prst="ellipse">
            <a:avLst/>
          </a:prstGeom>
          <a:solidFill>
            <a:srgbClr val="F18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6F9BAD5-154D-43EF-803B-904CE7F129FD}"/>
              </a:ext>
            </a:extLst>
          </p:cNvPr>
          <p:cNvSpPr/>
          <p:nvPr/>
        </p:nvSpPr>
        <p:spPr>
          <a:xfrm>
            <a:off x="910695" y="1820069"/>
            <a:ext cx="3217862" cy="3217862"/>
          </a:xfrm>
          <a:prstGeom prst="ellipse">
            <a:avLst/>
          </a:prstGeom>
          <a:solidFill>
            <a:srgbClr val="72A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7821B-BE88-4E1E-81C2-2B516EAA0C1C}"/>
              </a:ext>
            </a:extLst>
          </p:cNvPr>
          <p:cNvSpPr txBox="1"/>
          <p:nvPr/>
        </p:nvSpPr>
        <p:spPr>
          <a:xfrm>
            <a:off x="3048503" y="2327340"/>
            <a:ext cx="79432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4F4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얼굴 이미지 인식을 통한 </a:t>
            </a:r>
            <a:endParaRPr lang="en-US" altLang="ko-KR" sz="5400" dirty="0">
              <a:solidFill>
                <a:srgbClr val="F4F4E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5400" dirty="0">
                <a:solidFill>
                  <a:srgbClr val="F4F4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퍼스널 컬러 추천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3E521-0790-4276-9AF1-BFC379746316}"/>
              </a:ext>
            </a:extLst>
          </p:cNvPr>
          <p:cNvSpPr txBox="1"/>
          <p:nvPr/>
        </p:nvSpPr>
        <p:spPr>
          <a:xfrm>
            <a:off x="3048503" y="4247073"/>
            <a:ext cx="5597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4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조 박주은 강영훈 이윤지 </a:t>
            </a:r>
            <a:r>
              <a:rPr lang="ko-KR" alt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김민범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2" name="화살표: 갈매기형 수장 1">
            <a:extLst>
              <a:ext uri="{FF2B5EF4-FFF2-40B4-BE49-F238E27FC236}">
                <a16:creationId xmlns:a16="http://schemas.microsoft.com/office/drawing/2014/main" id="{E18E1DA3-CE42-4B3D-8596-508D1A9DFE3C}"/>
              </a:ext>
            </a:extLst>
          </p:cNvPr>
          <p:cNvSpPr/>
          <p:nvPr/>
        </p:nvSpPr>
        <p:spPr>
          <a:xfrm>
            <a:off x="11328400" y="2827872"/>
            <a:ext cx="522513" cy="1202255"/>
          </a:xfrm>
          <a:prstGeom prst="chevron">
            <a:avLst/>
          </a:prstGeom>
          <a:solidFill>
            <a:srgbClr val="ECF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6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B07E96-038F-4938-ADA6-40B9B0F9D9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524529A-F19B-45F3-A709-AE1B3106987A}"/>
              </a:ext>
            </a:extLst>
          </p:cNvPr>
          <p:cNvSpPr/>
          <p:nvPr/>
        </p:nvSpPr>
        <p:spPr>
          <a:xfrm>
            <a:off x="426963" y="333964"/>
            <a:ext cx="555171" cy="555171"/>
          </a:xfrm>
          <a:prstGeom prst="ellipse">
            <a:avLst/>
          </a:prstGeom>
          <a:solidFill>
            <a:srgbClr val="F28B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AB19E-FD38-4960-8BC1-AC3ED5361DF2}"/>
              </a:ext>
            </a:extLst>
          </p:cNvPr>
          <p:cNvSpPr txBox="1"/>
          <p:nvPr/>
        </p:nvSpPr>
        <p:spPr>
          <a:xfrm>
            <a:off x="1026528" y="380716"/>
            <a:ext cx="5069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참고 자료 및 도구</a:t>
            </a:r>
            <a:endParaRPr lang="en-US" altLang="ko-KR" sz="2400" dirty="0">
              <a:solidFill>
                <a:srgbClr val="F28B63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2B62D-3B5C-420D-8EF6-B54F7E4D4DF6}"/>
              </a:ext>
            </a:extLst>
          </p:cNvPr>
          <p:cNvSpPr txBox="1"/>
          <p:nvPr/>
        </p:nvSpPr>
        <p:spPr>
          <a:xfrm>
            <a:off x="359378" y="1627204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776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분석 언어 및 도구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D427D5-E508-4A11-BA9A-9AD54FB6F4BC}"/>
              </a:ext>
            </a:extLst>
          </p:cNvPr>
          <p:cNvSpPr txBox="1"/>
          <p:nvPr/>
        </p:nvSpPr>
        <p:spPr>
          <a:xfrm>
            <a:off x="465827" y="2159442"/>
            <a:ext cx="11184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Python, </a:t>
            </a:r>
            <a:r>
              <a:rPr lang="en-US" altLang="ko-KR" sz="2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Jupyter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notebook, </a:t>
            </a:r>
            <a:r>
              <a:rPr lang="en-US" altLang="ko-KR" sz="2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Dlib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OpenCV, </a:t>
            </a:r>
            <a:r>
              <a:rPr lang="en-US" altLang="ko-KR" sz="2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Keras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GitHub, Flask, PyCharm, Flask</a:t>
            </a:r>
            <a:endParaRPr lang="ko-KR" altLang="en-US" sz="2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4A299B-47DB-4714-A969-3BD81AA63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210" y="2665522"/>
            <a:ext cx="1047750" cy="10477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A059F1A-708E-4FAD-9B00-E3A01EBE6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699" y="2724141"/>
            <a:ext cx="853950" cy="989131"/>
          </a:xfrm>
          <a:prstGeom prst="rect">
            <a:avLst/>
          </a:prstGeom>
        </p:spPr>
      </p:pic>
      <p:pic>
        <p:nvPicPr>
          <p:cNvPr id="2055" name="_x624169408" descr="EMB00002c286aff">
            <a:extLst>
              <a:ext uri="{FF2B5EF4-FFF2-40B4-BE49-F238E27FC236}">
                <a16:creationId xmlns:a16="http://schemas.microsoft.com/office/drawing/2014/main" id="{1EFF6C27-FB4F-42C7-9D35-EA2F2A909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287" y="2783907"/>
            <a:ext cx="1672856" cy="92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_x624168184" descr="EMB00002c286b02">
            <a:extLst>
              <a:ext uri="{FF2B5EF4-FFF2-40B4-BE49-F238E27FC236}">
                <a16:creationId xmlns:a16="http://schemas.microsoft.com/office/drawing/2014/main" id="{61B802A0-DEFD-4AD5-B2B3-3F15D8552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050" y="3017882"/>
            <a:ext cx="1672856" cy="69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_x624168760" descr="EMB00002c286b04">
            <a:extLst>
              <a:ext uri="{FF2B5EF4-FFF2-40B4-BE49-F238E27FC236}">
                <a16:creationId xmlns:a16="http://schemas.microsoft.com/office/drawing/2014/main" id="{2B4C871B-A252-4031-95DC-CC7937ACD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45" y="2870309"/>
            <a:ext cx="1852558" cy="8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_x624169984" descr="EMB00002c286b05">
            <a:extLst>
              <a:ext uri="{FF2B5EF4-FFF2-40B4-BE49-F238E27FC236}">
                <a16:creationId xmlns:a16="http://schemas.microsoft.com/office/drawing/2014/main" id="{1AF63988-5668-406F-9A2D-CEE4663F9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504" y="2913329"/>
            <a:ext cx="1432165" cy="79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8">
            <a:extLst>
              <a:ext uri="{FF2B5EF4-FFF2-40B4-BE49-F238E27FC236}">
                <a16:creationId xmlns:a16="http://schemas.microsoft.com/office/drawing/2014/main" id="{B8B9355E-40D4-4134-9E2C-8856A8CF920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1987799" y="300370"/>
            <a:ext cx="1987799" cy="15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" name="Picture 6" descr="Dlib c++ library logo.png">
            <a:extLst>
              <a:ext uri="{FF2B5EF4-FFF2-40B4-BE49-F238E27FC236}">
                <a16:creationId xmlns:a16="http://schemas.microsoft.com/office/drawing/2014/main" id="{94A258F8-4A89-4683-9DF5-4097F21AF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130" y="2967200"/>
            <a:ext cx="1045552" cy="74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OpenCV Logo with text.png">
            <a:extLst>
              <a:ext uri="{FF2B5EF4-FFF2-40B4-BE49-F238E27FC236}">
                <a16:creationId xmlns:a16="http://schemas.microsoft.com/office/drawing/2014/main" id="{DFE6172F-5E65-445D-9A85-1B4938180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78" y="2848064"/>
            <a:ext cx="702380" cy="86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37403E-BFE8-4AC4-B082-E4ACF675F48F}"/>
              </a:ext>
            </a:extLst>
          </p:cNvPr>
          <p:cNvSpPr txBox="1"/>
          <p:nvPr/>
        </p:nvSpPr>
        <p:spPr>
          <a:xfrm>
            <a:off x="359378" y="4333815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776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참고 문헌 및 사이트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4DF348-B8A1-4805-A4F0-14BD7A246BC6}"/>
              </a:ext>
            </a:extLst>
          </p:cNvPr>
          <p:cNvSpPr txBox="1"/>
          <p:nvPr/>
        </p:nvSpPr>
        <p:spPr>
          <a:xfrm>
            <a:off x="359378" y="4738932"/>
            <a:ext cx="1118430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u="sng" dirty="0">
                <a:latin typeface="나눔스퀘어OTF Light" panose="020B0600000101010101" pitchFamily="34" charset="-127"/>
                <a:ea typeface="나눔스퀘어OTF Light" panose="020B0600000101010101" pitchFamily="34" charset="-127"/>
                <a:hlinkClick r:id="rId10"/>
              </a:rPr>
              <a:t>http://color.kaist.ac.kr/wp-content/uploads/2019/01/colorconf.2018b.pdf</a:t>
            </a:r>
            <a:b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</a:br>
            <a:r>
              <a:rPr lang="ko-KR" altLang="en-US" sz="16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측색</a:t>
            </a:r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주관적 판단</a:t>
            </a:r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그리고 추구하는 피부색 간 관계 분석</a:t>
            </a:r>
            <a:b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</a:br>
            <a:r>
              <a:rPr lang="en-US" altLang="ko-KR" sz="1600" u="sng" dirty="0">
                <a:latin typeface="나눔스퀘어OTF Light" panose="020B0600000101010101" pitchFamily="34" charset="-127"/>
                <a:ea typeface="나눔스퀘어OTF Light" panose="020B0600000101010101" pitchFamily="34" charset="-127"/>
                <a:hlinkClick r:id="rId11"/>
              </a:rPr>
              <a:t>http://koasas.kaist.ac.kr/bitstream/10203/262785/1/109979.pdf</a:t>
            </a:r>
            <a:b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</a:b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얼굴 피부색에 대한 주관적 판단과 </a:t>
            </a:r>
            <a:r>
              <a:rPr lang="ko-KR" altLang="en-US" sz="16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측색치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간 비교 연구</a:t>
            </a:r>
            <a:b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</a:br>
            <a:r>
              <a:rPr lang="en-US" altLang="ko-KR" sz="1600" u="sng" dirty="0">
                <a:latin typeface="나눔스퀘어OTF Light" panose="020B0600000101010101" pitchFamily="34" charset="-127"/>
                <a:ea typeface="나눔스퀘어OTF Light" panose="020B0600000101010101" pitchFamily="34" charset="-127"/>
                <a:hlinkClick r:id="rId12"/>
              </a:rPr>
              <a:t>https://github.com/YBIGTA/CatchTone/blob/master/Main.ipynb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 </a:t>
            </a:r>
            <a:endParaRPr lang="en-US" altLang="ko-KR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en-US" altLang="ko-KR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Catch_tone</a:t>
            </a:r>
            <a:endParaRPr lang="ko-KR" altLang="en-US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073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B07E96-038F-4938-ADA6-40B9B0F9D9B5}"/>
              </a:ext>
            </a:extLst>
          </p:cNvPr>
          <p:cNvSpPr/>
          <p:nvPr/>
        </p:nvSpPr>
        <p:spPr>
          <a:xfrm>
            <a:off x="0" y="-72019"/>
            <a:ext cx="12192000" cy="6858000"/>
          </a:xfrm>
          <a:prstGeom prst="rect">
            <a:avLst/>
          </a:prstGeom>
          <a:solidFill>
            <a:srgbClr val="F4F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AB19E-FD38-4960-8BC1-AC3ED5361DF2}"/>
              </a:ext>
            </a:extLst>
          </p:cNvPr>
          <p:cNvSpPr txBox="1"/>
          <p:nvPr/>
        </p:nvSpPr>
        <p:spPr>
          <a:xfrm>
            <a:off x="1145061" y="770183"/>
            <a:ext cx="72877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28B63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퍼스널 </a:t>
            </a:r>
            <a:r>
              <a:rPr lang="ko-KR" altLang="en-US" sz="4000" dirty="0" err="1">
                <a:solidFill>
                  <a:srgbClr val="F28B63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컬러란</a:t>
            </a:r>
            <a:r>
              <a:rPr lang="en-US" altLang="ko-KR" sz="4000" dirty="0">
                <a:solidFill>
                  <a:srgbClr val="F28B63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4000" dirty="0">
                <a:solidFill>
                  <a:srgbClr val="F28B63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내 안의 에너지를 끌어올려 주는 하나의 버튼</a:t>
            </a:r>
            <a:endParaRPr lang="en-US" altLang="ko-KR" sz="4000" dirty="0">
              <a:solidFill>
                <a:srgbClr val="F28B63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B8B9355E-40D4-4134-9E2C-8856A8CF920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1987799" y="300370"/>
            <a:ext cx="1987799" cy="15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E0A779-E8EE-4B84-8688-424A00319765}"/>
              </a:ext>
            </a:extLst>
          </p:cNvPr>
          <p:cNvSpPr txBox="1"/>
          <p:nvPr/>
        </p:nvSpPr>
        <p:spPr>
          <a:xfrm>
            <a:off x="8934395" y="5951783"/>
            <a:ext cx="5069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28B63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By </a:t>
            </a:r>
            <a:r>
              <a:rPr lang="ko-KR" altLang="en-US" sz="2400" dirty="0">
                <a:solidFill>
                  <a:srgbClr val="F28B63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인터파크 북 </a:t>
            </a:r>
            <a:endParaRPr lang="en-US" altLang="ko-KR" sz="2400" dirty="0">
              <a:solidFill>
                <a:srgbClr val="F28B63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386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A40CFA9-9D7A-4815-A7EB-B76A893D6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A38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65DF4F44-EDFC-4C97-97C2-91C6018755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055"/>
            </a:avLst>
          </a:prstGeom>
          <a:solidFill>
            <a:srgbClr val="9D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041320-8A37-4B0A-9A72-0A2E2D3F9048}"/>
              </a:ext>
            </a:extLst>
          </p:cNvPr>
          <p:cNvSpPr txBox="1"/>
          <p:nvPr/>
        </p:nvSpPr>
        <p:spPr>
          <a:xfrm>
            <a:off x="335399" y="247978"/>
            <a:ext cx="11521202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900" dirty="0">
                <a:solidFill>
                  <a:srgbClr val="F3AD91"/>
                </a:solidFill>
                <a:latin typeface="Brush Script MT" panose="03060802040406070304" pitchFamily="66" charset="0"/>
              </a:rPr>
              <a:t>Thanks to </a:t>
            </a:r>
          </a:p>
          <a:p>
            <a:pPr algn="ctr"/>
            <a:r>
              <a:rPr lang="ko-KR" altLang="en-US" sz="19900" dirty="0" err="1">
                <a:solidFill>
                  <a:srgbClr val="F3AD9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호경쓰</a:t>
            </a:r>
            <a:r>
              <a:rPr lang="ko-KR" altLang="en-US" sz="19900" dirty="0">
                <a:solidFill>
                  <a:srgbClr val="F3AD9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♥</a:t>
            </a:r>
          </a:p>
        </p:txBody>
      </p:sp>
      <p:sp>
        <p:nvSpPr>
          <p:cNvPr id="28" name="타원 27"/>
          <p:cNvSpPr/>
          <p:nvPr/>
        </p:nvSpPr>
        <p:spPr>
          <a:xfrm>
            <a:off x="10405800" y="2099045"/>
            <a:ext cx="118008" cy="205378"/>
          </a:xfrm>
          <a:custGeom>
            <a:avLst/>
            <a:gdLst>
              <a:gd name="connsiteX0" fmla="*/ 0 w 235673"/>
              <a:gd name="connsiteY0" fmla="*/ 181954 h 363908"/>
              <a:gd name="connsiteX1" fmla="*/ 117837 w 235673"/>
              <a:gd name="connsiteY1" fmla="*/ 0 h 363908"/>
              <a:gd name="connsiteX2" fmla="*/ 235674 w 235673"/>
              <a:gd name="connsiteY2" fmla="*/ 181954 h 363908"/>
              <a:gd name="connsiteX3" fmla="*/ 117837 w 235673"/>
              <a:gd name="connsiteY3" fmla="*/ 363908 h 363908"/>
              <a:gd name="connsiteX4" fmla="*/ 0 w 235673"/>
              <a:gd name="connsiteY4" fmla="*/ 181954 h 363908"/>
              <a:gd name="connsiteX0" fmla="*/ 220 w 235894"/>
              <a:gd name="connsiteY0" fmla="*/ 120994 h 302948"/>
              <a:gd name="connsiteX1" fmla="*/ 97737 w 235894"/>
              <a:gd name="connsiteY1" fmla="*/ 0 h 302948"/>
              <a:gd name="connsiteX2" fmla="*/ 235894 w 235894"/>
              <a:gd name="connsiteY2" fmla="*/ 120994 h 302948"/>
              <a:gd name="connsiteX3" fmla="*/ 118057 w 235894"/>
              <a:gd name="connsiteY3" fmla="*/ 302948 h 302948"/>
              <a:gd name="connsiteX4" fmla="*/ 220 w 235894"/>
              <a:gd name="connsiteY4" fmla="*/ 120994 h 302948"/>
              <a:gd name="connsiteX0" fmla="*/ 101 w 123108"/>
              <a:gd name="connsiteY0" fmla="*/ 121023 h 303005"/>
              <a:gd name="connsiteX1" fmla="*/ 97618 w 123108"/>
              <a:gd name="connsiteY1" fmla="*/ 29 h 303005"/>
              <a:gd name="connsiteX2" fmla="*/ 103695 w 123108"/>
              <a:gd name="connsiteY2" fmla="*/ 131183 h 303005"/>
              <a:gd name="connsiteX3" fmla="*/ 117938 w 123108"/>
              <a:gd name="connsiteY3" fmla="*/ 302977 h 303005"/>
              <a:gd name="connsiteX4" fmla="*/ 101 w 123108"/>
              <a:gd name="connsiteY4" fmla="*/ 121023 h 303005"/>
              <a:gd name="connsiteX0" fmla="*/ 322 w 47981"/>
              <a:gd name="connsiteY0" fmla="*/ 141376 h 303028"/>
              <a:gd name="connsiteX1" fmla="*/ 26719 w 47981"/>
              <a:gd name="connsiteY1" fmla="*/ 62 h 303028"/>
              <a:gd name="connsiteX2" fmla="*/ 32796 w 47981"/>
              <a:gd name="connsiteY2" fmla="*/ 131216 h 303028"/>
              <a:gd name="connsiteX3" fmla="*/ 47039 w 47981"/>
              <a:gd name="connsiteY3" fmla="*/ 303010 h 303028"/>
              <a:gd name="connsiteX4" fmla="*/ 322 w 47981"/>
              <a:gd name="connsiteY4" fmla="*/ 141376 h 303028"/>
              <a:gd name="connsiteX0" fmla="*/ 388 w 77993"/>
              <a:gd name="connsiteY0" fmla="*/ 131242 h 292894"/>
              <a:gd name="connsiteX1" fmla="*/ 77585 w 77993"/>
              <a:gd name="connsiteY1" fmla="*/ 88 h 292894"/>
              <a:gd name="connsiteX2" fmla="*/ 32862 w 77993"/>
              <a:gd name="connsiteY2" fmla="*/ 121082 h 292894"/>
              <a:gd name="connsiteX3" fmla="*/ 47105 w 77993"/>
              <a:gd name="connsiteY3" fmla="*/ 292876 h 292894"/>
              <a:gd name="connsiteX4" fmla="*/ 388 w 77993"/>
              <a:gd name="connsiteY4" fmla="*/ 131242 h 29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93" h="292894">
                <a:moveTo>
                  <a:pt x="388" y="131242"/>
                </a:moveTo>
                <a:cubicBezTo>
                  <a:pt x="5468" y="82444"/>
                  <a:pt x="72173" y="1781"/>
                  <a:pt x="77585" y="88"/>
                </a:cubicBezTo>
                <a:cubicBezTo>
                  <a:pt x="82997" y="-1605"/>
                  <a:pt x="32862" y="20592"/>
                  <a:pt x="32862" y="121082"/>
                </a:cubicBezTo>
                <a:cubicBezTo>
                  <a:pt x="32862" y="221572"/>
                  <a:pt x="52517" y="291183"/>
                  <a:pt x="47105" y="292876"/>
                </a:cubicBezTo>
                <a:cubicBezTo>
                  <a:pt x="41693" y="294569"/>
                  <a:pt x="-4692" y="180040"/>
                  <a:pt x="388" y="131242"/>
                </a:cubicBezTo>
                <a:close/>
              </a:path>
            </a:pathLst>
          </a:custGeom>
          <a:solidFill>
            <a:srgbClr val="F3A3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314393" y="2420301"/>
            <a:ext cx="150411" cy="237839"/>
          </a:xfrm>
          <a:prstGeom prst="ellipse">
            <a:avLst/>
          </a:prstGeom>
          <a:solidFill>
            <a:srgbClr val="F3A3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405800" y="2175272"/>
            <a:ext cx="150411" cy="237839"/>
          </a:xfrm>
          <a:prstGeom prst="ellipse">
            <a:avLst/>
          </a:prstGeom>
          <a:solidFill>
            <a:srgbClr val="F3A3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59A02-889A-4C0C-9190-BD6CD1C4E024}"/>
              </a:ext>
            </a:extLst>
          </p:cNvPr>
          <p:cNvSpPr txBox="1"/>
          <p:nvPr/>
        </p:nvSpPr>
        <p:spPr>
          <a:xfrm>
            <a:off x="1162598" y="2081423"/>
            <a:ext cx="986680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600" dirty="0">
                <a:solidFill>
                  <a:srgbClr val="F4F4EA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920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F5D8E42-AE2A-4BB3-8625-0B8BD17B8F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00173" y="1782500"/>
            <a:ext cx="9841184" cy="2043086"/>
            <a:chOff x="1100173" y="1782500"/>
            <a:chExt cx="9841184" cy="2043086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2B94663F-17CD-458D-B13C-6A888A4A04B8}"/>
                </a:ext>
              </a:extLst>
            </p:cNvPr>
            <p:cNvSpPr/>
            <p:nvPr/>
          </p:nvSpPr>
          <p:spPr>
            <a:xfrm>
              <a:off x="1364335" y="2010225"/>
              <a:ext cx="1815361" cy="1815361"/>
            </a:xfrm>
            <a:prstGeom prst="ellipse">
              <a:avLst/>
            </a:prstGeom>
            <a:solidFill>
              <a:srgbClr val="F18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4399FD8-7139-4544-A4E6-DB4DD38F9002}"/>
                </a:ext>
              </a:extLst>
            </p:cNvPr>
            <p:cNvSpPr/>
            <p:nvPr/>
          </p:nvSpPr>
          <p:spPr>
            <a:xfrm>
              <a:off x="1100173" y="1782500"/>
              <a:ext cx="1815361" cy="1815361"/>
            </a:xfrm>
            <a:prstGeom prst="ellipse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53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rgbClr val="F184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2E9490C-B66C-40DE-9B9D-716A24FC5C15}"/>
                </a:ext>
              </a:extLst>
            </p:cNvPr>
            <p:cNvSpPr/>
            <p:nvPr/>
          </p:nvSpPr>
          <p:spPr>
            <a:xfrm>
              <a:off x="9125996" y="2010225"/>
              <a:ext cx="1815361" cy="1815361"/>
            </a:xfrm>
            <a:prstGeom prst="ellipse">
              <a:avLst/>
            </a:prstGeom>
            <a:solidFill>
              <a:srgbClr val="9DC8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2240E31-CB2A-44C7-AC47-2DBFB850C20A}"/>
                </a:ext>
              </a:extLst>
            </p:cNvPr>
            <p:cNvSpPr/>
            <p:nvPr/>
          </p:nvSpPr>
          <p:spPr>
            <a:xfrm>
              <a:off x="8861834" y="1782500"/>
              <a:ext cx="1815361" cy="1815361"/>
            </a:xfrm>
            <a:prstGeom prst="ellipse">
              <a:avLst/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rgbClr val="9DC8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0B12E31-9948-4567-939D-0A8018D9CB47}"/>
                </a:ext>
              </a:extLst>
            </p:cNvPr>
            <p:cNvSpPr/>
            <p:nvPr/>
          </p:nvSpPr>
          <p:spPr>
            <a:xfrm>
              <a:off x="6538776" y="2010225"/>
              <a:ext cx="1815361" cy="1815361"/>
            </a:xfrm>
            <a:prstGeom prst="ellipse">
              <a:avLst/>
            </a:prstGeom>
            <a:solidFill>
              <a:srgbClr val="F18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BB49984-4579-4FC7-A152-8948E9335AAF}"/>
                </a:ext>
              </a:extLst>
            </p:cNvPr>
            <p:cNvSpPr/>
            <p:nvPr/>
          </p:nvSpPr>
          <p:spPr>
            <a:xfrm>
              <a:off x="6274613" y="1782500"/>
              <a:ext cx="1815361" cy="1815361"/>
            </a:xfrm>
            <a:prstGeom prst="ellipse">
              <a:avLst/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rgbClr val="F184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3863AD5-7E84-44EB-B807-0D482072CFE0}"/>
                </a:ext>
              </a:extLst>
            </p:cNvPr>
            <p:cNvSpPr/>
            <p:nvPr/>
          </p:nvSpPr>
          <p:spPr>
            <a:xfrm>
              <a:off x="3951556" y="2010225"/>
              <a:ext cx="1815361" cy="1815361"/>
            </a:xfrm>
            <a:prstGeom prst="ellipse">
              <a:avLst/>
            </a:prstGeom>
            <a:solidFill>
              <a:srgbClr val="9DC8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6A28F89-0577-4A51-B899-83F2788997D8}"/>
                </a:ext>
              </a:extLst>
            </p:cNvPr>
            <p:cNvSpPr/>
            <p:nvPr/>
          </p:nvSpPr>
          <p:spPr>
            <a:xfrm>
              <a:off x="3687393" y="1782500"/>
              <a:ext cx="1815361" cy="1815361"/>
            </a:xfrm>
            <a:prstGeom prst="ellipse">
              <a:avLst/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rgbClr val="9DC8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78D76A-72CB-4310-8D89-6320A6F6F8E2}"/>
                </a:ext>
              </a:extLst>
            </p:cNvPr>
            <p:cNvSpPr txBox="1"/>
            <p:nvPr/>
          </p:nvSpPr>
          <p:spPr>
            <a:xfrm>
              <a:off x="1514806" y="2010225"/>
              <a:ext cx="973046" cy="1441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 b="1" dirty="0">
                  <a:solidFill>
                    <a:srgbClr val="F28B63"/>
                  </a:solidFill>
                  <a:latin typeface="Brush Script MT" panose="03060802040406070304" pitchFamily="66" charset="0"/>
                </a:rPr>
                <a:t>01</a:t>
              </a:r>
              <a:endParaRPr lang="ko-KR" altLang="en-US" sz="9600" b="1" dirty="0">
                <a:solidFill>
                  <a:srgbClr val="F28B63"/>
                </a:solidFill>
                <a:latin typeface="Brush Script MT" panose="03060802040406070304" pitchFamily="66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64E30D-7E2A-41AA-BF45-663D420954D8}"/>
                </a:ext>
              </a:extLst>
            </p:cNvPr>
            <p:cNvSpPr txBox="1"/>
            <p:nvPr/>
          </p:nvSpPr>
          <p:spPr>
            <a:xfrm>
              <a:off x="3930770" y="2010225"/>
              <a:ext cx="1161415" cy="1441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 b="1" dirty="0">
                  <a:solidFill>
                    <a:srgbClr val="9DC8CF"/>
                  </a:solidFill>
                  <a:latin typeface="Brush Script MT" panose="03060802040406070304" pitchFamily="66" charset="0"/>
                </a:rPr>
                <a:t>02</a:t>
              </a:r>
              <a:endParaRPr lang="ko-KR" altLang="en-US" sz="9600" b="1" dirty="0">
                <a:solidFill>
                  <a:srgbClr val="9DC8CF"/>
                </a:solidFill>
                <a:latin typeface="Brush Script MT" panose="03060802040406070304" pitchFamily="66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FDCD382-163E-4260-A04E-6DE0E725C8F7}"/>
                </a:ext>
              </a:extLst>
            </p:cNvPr>
            <p:cNvSpPr txBox="1"/>
            <p:nvPr/>
          </p:nvSpPr>
          <p:spPr>
            <a:xfrm>
              <a:off x="6506821" y="2010225"/>
              <a:ext cx="1242356" cy="1441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 b="1" dirty="0">
                  <a:solidFill>
                    <a:srgbClr val="F28B63"/>
                  </a:solidFill>
                  <a:latin typeface="Brush Script MT" panose="03060802040406070304" pitchFamily="66" charset="0"/>
                </a:rPr>
                <a:t>03</a:t>
              </a:r>
              <a:endParaRPr lang="ko-KR" altLang="en-US" sz="9600" b="1" dirty="0">
                <a:solidFill>
                  <a:srgbClr val="F28B63"/>
                </a:solidFill>
                <a:latin typeface="Brush Script MT" panose="03060802040406070304" pitchFamily="66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AD9D18-7598-46DE-A2E0-2DCD65E18210}"/>
                </a:ext>
              </a:extLst>
            </p:cNvPr>
            <p:cNvSpPr txBox="1"/>
            <p:nvPr/>
          </p:nvSpPr>
          <p:spPr>
            <a:xfrm>
              <a:off x="9114926" y="2010225"/>
              <a:ext cx="1148171" cy="1441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 b="1" dirty="0">
                  <a:solidFill>
                    <a:srgbClr val="9DC8CF"/>
                  </a:solidFill>
                  <a:latin typeface="Brush Script MT" panose="03060802040406070304" pitchFamily="66" charset="0"/>
                </a:rPr>
                <a:t>04</a:t>
              </a:r>
              <a:endParaRPr lang="ko-KR" altLang="en-US" sz="9600" b="1" dirty="0">
                <a:solidFill>
                  <a:srgbClr val="9DC8CF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E78D76A-72CB-4310-8D89-6320A6F6F8E2}"/>
              </a:ext>
            </a:extLst>
          </p:cNvPr>
          <p:cNvSpPr txBox="1"/>
          <p:nvPr/>
        </p:nvSpPr>
        <p:spPr>
          <a:xfrm>
            <a:off x="1016243" y="3955973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주제 선정</a:t>
            </a:r>
            <a:endParaRPr lang="en-US" altLang="ko-KR" sz="3200" dirty="0">
              <a:solidFill>
                <a:srgbClr val="F28B63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78D76A-72CB-4310-8D89-6320A6F6F8E2}"/>
              </a:ext>
            </a:extLst>
          </p:cNvPr>
          <p:cNvSpPr txBox="1"/>
          <p:nvPr/>
        </p:nvSpPr>
        <p:spPr>
          <a:xfrm>
            <a:off x="3594571" y="3955973"/>
            <a:ext cx="22365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rgbClr val="9DC8C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퍼스널컬러</a:t>
            </a:r>
            <a:endParaRPr lang="en-US" altLang="ko-KR" sz="3200" dirty="0">
              <a:solidFill>
                <a:srgbClr val="9DC8CF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/>
            <a:r>
              <a:rPr lang="ko-KR" altLang="en-US" sz="3200" dirty="0" err="1">
                <a:solidFill>
                  <a:srgbClr val="9DC8C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색채학</a:t>
            </a:r>
            <a:endParaRPr lang="en-US" altLang="ko-KR" sz="3200" dirty="0">
              <a:solidFill>
                <a:srgbClr val="9DC8CF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78D76A-72CB-4310-8D89-6320A6F6F8E2}"/>
              </a:ext>
            </a:extLst>
          </p:cNvPr>
          <p:cNvSpPr txBox="1"/>
          <p:nvPr/>
        </p:nvSpPr>
        <p:spPr>
          <a:xfrm>
            <a:off x="6449416" y="3955973"/>
            <a:ext cx="19704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모델링 및</a:t>
            </a:r>
            <a:endParaRPr lang="en-US" altLang="ko-KR" sz="3200" dirty="0">
              <a:solidFill>
                <a:srgbClr val="F28B63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/>
            <a:r>
              <a:rPr lang="ko-KR" altLang="en-US" sz="3200" dirty="0" err="1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구현과정</a:t>
            </a:r>
            <a:endParaRPr lang="en-US" altLang="ko-KR" sz="3200" dirty="0">
              <a:solidFill>
                <a:srgbClr val="F28B63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78D76A-72CB-4310-8D89-6320A6F6F8E2}"/>
              </a:ext>
            </a:extLst>
          </p:cNvPr>
          <p:cNvSpPr txBox="1"/>
          <p:nvPr/>
        </p:nvSpPr>
        <p:spPr>
          <a:xfrm>
            <a:off x="9038163" y="3955973"/>
            <a:ext cx="1826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9DC8C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참고자료</a:t>
            </a:r>
            <a:endParaRPr lang="en-US" altLang="ko-KR" sz="3200" dirty="0">
              <a:solidFill>
                <a:srgbClr val="9DC8CF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rgbClr val="9DC8C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및 도구</a:t>
            </a:r>
            <a:endParaRPr lang="en-US" altLang="ko-KR" sz="3200" dirty="0">
              <a:solidFill>
                <a:srgbClr val="9DC8CF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78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AE028C0-180C-423D-BA77-B3D8153A45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3F0A31B-F813-4A0D-A842-5F4B11DCF97B}"/>
              </a:ext>
            </a:extLst>
          </p:cNvPr>
          <p:cNvSpPr/>
          <p:nvPr/>
        </p:nvSpPr>
        <p:spPr>
          <a:xfrm>
            <a:off x="426963" y="333964"/>
            <a:ext cx="555171" cy="555171"/>
          </a:xfrm>
          <a:prstGeom prst="ellipse">
            <a:avLst/>
          </a:prstGeom>
          <a:solidFill>
            <a:srgbClr val="F28B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25C391-50F8-43BA-9016-F6E43BF69F4B}"/>
              </a:ext>
            </a:extLst>
          </p:cNvPr>
          <p:cNvSpPr txBox="1"/>
          <p:nvPr/>
        </p:nvSpPr>
        <p:spPr>
          <a:xfrm>
            <a:off x="1026529" y="380716"/>
            <a:ext cx="4113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퍼스널컬러와</a:t>
            </a:r>
            <a:r>
              <a:rPr lang="ko-KR" altLang="en-US" sz="2400" dirty="0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관련된 신조어</a:t>
            </a:r>
            <a:endParaRPr lang="en-US" altLang="ko-KR" sz="2400" dirty="0">
              <a:solidFill>
                <a:srgbClr val="F28B63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305BD3-A96A-46D6-878F-C3B0A31FD013}"/>
              </a:ext>
            </a:extLst>
          </p:cNvPr>
          <p:cNvSpPr/>
          <p:nvPr/>
        </p:nvSpPr>
        <p:spPr>
          <a:xfrm>
            <a:off x="3014133" y="1240644"/>
            <a:ext cx="6163733" cy="711200"/>
          </a:xfrm>
          <a:prstGeom prst="rect">
            <a:avLst/>
          </a:prstGeom>
          <a:solidFill>
            <a:srgbClr val="9DC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16E27-117A-4570-B2F9-024C9A1715BD}"/>
              </a:ext>
            </a:extLst>
          </p:cNvPr>
          <p:cNvSpPr txBox="1"/>
          <p:nvPr/>
        </p:nvSpPr>
        <p:spPr>
          <a:xfrm>
            <a:off x="5413761" y="1334634"/>
            <a:ext cx="1364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4F4EC"/>
                </a:solidFill>
                <a:latin typeface="Arial Black" panose="020B0A04020102020204" pitchFamily="34" charset="0"/>
                <a:ea typeface="나눔스퀘어OTF" panose="020B0600000101010101" pitchFamily="34" charset="-127"/>
              </a:rPr>
              <a:t>‘</a:t>
            </a:r>
            <a:r>
              <a:rPr lang="ko-KR" altLang="en-US" sz="2800" dirty="0" err="1">
                <a:solidFill>
                  <a:srgbClr val="F4F4E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톤알못</a:t>
            </a:r>
            <a:r>
              <a:rPr lang="en-US" altLang="ko-KR" sz="2800" dirty="0">
                <a:solidFill>
                  <a:srgbClr val="F4F4EC"/>
                </a:solidFill>
                <a:latin typeface="Arial Black" panose="020B0A04020102020204" pitchFamily="34" charset="0"/>
                <a:ea typeface="나눔스퀘어OTF" panose="020B0600000101010101" pitchFamily="34" charset="-127"/>
              </a:rPr>
              <a:t>’</a:t>
            </a:r>
            <a:endParaRPr lang="ko-KR" altLang="en-US" sz="2800" dirty="0">
              <a:solidFill>
                <a:srgbClr val="F4F4E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73F572-20CC-400B-8955-9B1EE7CAA05A}"/>
              </a:ext>
            </a:extLst>
          </p:cNvPr>
          <p:cNvSpPr txBox="1"/>
          <p:nvPr/>
        </p:nvSpPr>
        <p:spPr>
          <a:xfrm>
            <a:off x="4759884" y="223833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9DC8C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톤을 알지 못한다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F9A657C-F6D1-4608-AEB7-7BF4E6E8CA24}"/>
              </a:ext>
            </a:extLst>
          </p:cNvPr>
          <p:cNvSpPr/>
          <p:nvPr/>
        </p:nvSpPr>
        <p:spPr>
          <a:xfrm>
            <a:off x="3014133" y="3113937"/>
            <a:ext cx="6163733" cy="711200"/>
          </a:xfrm>
          <a:prstGeom prst="rect">
            <a:avLst/>
          </a:prstGeom>
          <a:solidFill>
            <a:srgbClr val="9DC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611F09-9068-401B-81C4-15BFB761B4BC}"/>
              </a:ext>
            </a:extLst>
          </p:cNvPr>
          <p:cNvSpPr txBox="1"/>
          <p:nvPr/>
        </p:nvSpPr>
        <p:spPr>
          <a:xfrm>
            <a:off x="5413761" y="3207927"/>
            <a:ext cx="1691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4F4EC"/>
                </a:solidFill>
                <a:latin typeface="Arial Black" panose="020B0A04020102020204" pitchFamily="34" charset="0"/>
                <a:ea typeface="나눔스퀘어OTF" panose="020B0600000101010101" pitchFamily="34" charset="-127"/>
              </a:rPr>
              <a:t>‘</a:t>
            </a:r>
            <a:r>
              <a:rPr lang="ko-KR" altLang="en-US" sz="2800" dirty="0" err="1">
                <a:solidFill>
                  <a:srgbClr val="F4F4E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톤팡질팡</a:t>
            </a:r>
            <a:r>
              <a:rPr lang="en-US" altLang="ko-KR" sz="2800" dirty="0">
                <a:solidFill>
                  <a:srgbClr val="F4F4EC"/>
                </a:solidFill>
                <a:latin typeface="Arial Black" panose="020B0A04020102020204" pitchFamily="34" charset="0"/>
                <a:ea typeface="나눔스퀘어OTF" panose="020B0600000101010101" pitchFamily="34" charset="-127"/>
              </a:rPr>
              <a:t>’</a:t>
            </a:r>
            <a:endParaRPr lang="ko-KR" altLang="en-US" sz="2800" dirty="0">
              <a:solidFill>
                <a:srgbClr val="F4F4E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0D41E4-1BEF-4BE3-8498-ACBC5168A531}"/>
              </a:ext>
            </a:extLst>
          </p:cNvPr>
          <p:cNvSpPr txBox="1"/>
          <p:nvPr/>
        </p:nvSpPr>
        <p:spPr>
          <a:xfrm>
            <a:off x="3371536" y="4111628"/>
            <a:ext cx="5448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rgbClr val="9DC8C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톤을 정확히 알지 못해 갈팡질팡하다</a:t>
            </a:r>
            <a:endParaRPr lang="ko-KR" altLang="en-US" sz="2800" dirty="0">
              <a:solidFill>
                <a:srgbClr val="9DC8C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D96EE9-EDE0-4697-B484-5B87D1862C60}"/>
              </a:ext>
            </a:extLst>
          </p:cNvPr>
          <p:cNvSpPr/>
          <p:nvPr/>
        </p:nvSpPr>
        <p:spPr>
          <a:xfrm>
            <a:off x="3014133" y="4844835"/>
            <a:ext cx="6163733" cy="711200"/>
          </a:xfrm>
          <a:prstGeom prst="rect">
            <a:avLst/>
          </a:prstGeom>
          <a:solidFill>
            <a:srgbClr val="9DC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B0C146-8A39-43B6-ADB5-DF16BE0503FA}"/>
              </a:ext>
            </a:extLst>
          </p:cNvPr>
          <p:cNvSpPr txBox="1"/>
          <p:nvPr/>
        </p:nvSpPr>
        <p:spPr>
          <a:xfrm>
            <a:off x="5413761" y="4938825"/>
            <a:ext cx="1364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4F4EC"/>
                </a:solidFill>
                <a:latin typeface="Arial Black" panose="020B0A04020102020204" pitchFamily="34" charset="0"/>
                <a:ea typeface="나눔스퀘어OTF" panose="020B0600000101010101" pitchFamily="34" charset="-127"/>
              </a:rPr>
              <a:t>‘</a:t>
            </a:r>
            <a:r>
              <a:rPr lang="ko-KR" altLang="en-US" sz="2800" dirty="0" err="1">
                <a:solidFill>
                  <a:srgbClr val="F4F4E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착붙템</a:t>
            </a:r>
            <a:r>
              <a:rPr lang="en-US" altLang="ko-KR" sz="2800" dirty="0">
                <a:solidFill>
                  <a:srgbClr val="F4F4EC"/>
                </a:solidFill>
                <a:latin typeface="Arial Black" panose="020B0A04020102020204" pitchFamily="34" charset="0"/>
                <a:ea typeface="나눔스퀘어OTF" panose="020B0600000101010101" pitchFamily="34" charset="-127"/>
              </a:rPr>
              <a:t>’</a:t>
            </a:r>
            <a:endParaRPr lang="ko-KR" altLang="en-US" sz="2800" dirty="0">
              <a:solidFill>
                <a:srgbClr val="F4F4E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9E3DF8-BB89-43AA-B83D-659F77830771}"/>
              </a:ext>
            </a:extLst>
          </p:cNvPr>
          <p:cNvSpPr txBox="1"/>
          <p:nvPr/>
        </p:nvSpPr>
        <p:spPr>
          <a:xfrm>
            <a:off x="3862055" y="5936516"/>
            <a:ext cx="4467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9DC8C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톤에 맞아 잘 어울리는 아이템</a:t>
            </a:r>
          </a:p>
        </p:txBody>
      </p:sp>
    </p:spTree>
    <p:extLst>
      <p:ext uri="{BB962C8B-B14F-4D97-AF65-F5344CB8AC3E}">
        <p14:creationId xmlns:p14="http://schemas.microsoft.com/office/powerpoint/2010/main" val="3033837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AE028C0-180C-423D-BA77-B3D8153A45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3F0A31B-F813-4A0D-A842-5F4B11DCF97B}"/>
              </a:ext>
            </a:extLst>
          </p:cNvPr>
          <p:cNvSpPr/>
          <p:nvPr/>
        </p:nvSpPr>
        <p:spPr>
          <a:xfrm>
            <a:off x="426963" y="333964"/>
            <a:ext cx="555171" cy="555171"/>
          </a:xfrm>
          <a:prstGeom prst="ellipse">
            <a:avLst/>
          </a:prstGeom>
          <a:solidFill>
            <a:srgbClr val="F28B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25C391-50F8-43BA-9016-F6E43BF69F4B}"/>
              </a:ext>
            </a:extLst>
          </p:cNvPr>
          <p:cNvSpPr txBox="1"/>
          <p:nvPr/>
        </p:nvSpPr>
        <p:spPr>
          <a:xfrm>
            <a:off x="1026529" y="380716"/>
            <a:ext cx="4113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얼굴 동동</a:t>
            </a:r>
            <a:r>
              <a:rPr lang="en-US" altLang="ko-KR" sz="2400" dirty="0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? </a:t>
            </a:r>
            <a:r>
              <a:rPr lang="ko-KR" altLang="en-US" sz="2400" dirty="0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토인</a:t>
            </a:r>
            <a:r>
              <a:rPr lang="en-US" altLang="ko-KR" sz="2400" dirty="0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?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330" y="1813555"/>
            <a:ext cx="5043340" cy="323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89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AE028C0-180C-423D-BA77-B3D8153A45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3F0A31B-F813-4A0D-A842-5F4B11DCF97B}"/>
              </a:ext>
            </a:extLst>
          </p:cNvPr>
          <p:cNvSpPr/>
          <p:nvPr/>
        </p:nvSpPr>
        <p:spPr>
          <a:xfrm>
            <a:off x="426963" y="333964"/>
            <a:ext cx="555171" cy="555171"/>
          </a:xfrm>
          <a:prstGeom prst="ellipse">
            <a:avLst/>
          </a:prstGeom>
          <a:solidFill>
            <a:srgbClr val="F28B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5C391-50F8-43BA-9016-F6E43BF69F4B}"/>
              </a:ext>
            </a:extLst>
          </p:cNvPr>
          <p:cNvSpPr txBox="1"/>
          <p:nvPr/>
        </p:nvSpPr>
        <p:spPr>
          <a:xfrm>
            <a:off x="1026529" y="380716"/>
            <a:ext cx="4113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파운데이션</a:t>
            </a:r>
            <a:endParaRPr lang="en-US" altLang="ko-KR" sz="2400" dirty="0">
              <a:solidFill>
                <a:srgbClr val="F28B63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50" b="98750" l="3034" r="99775">
                        <a14:foregroundMark x1="30562" y1="33958" x2="34719" y2="31875"/>
                        <a14:foregroundMark x1="27079" y1="17083" x2="31461" y2="15000"/>
                        <a14:foregroundMark x1="40787" y1="36458" x2="47753" y2="34792"/>
                        <a14:foregroundMark x1="42809" y1="16875" x2="45730" y2="14792"/>
                        <a14:foregroundMark x1="57978" y1="16146" x2="61910" y2="13438"/>
                        <a14:foregroundMark x1="56067" y1="36667" x2="61011" y2="32813"/>
                        <a14:foregroundMark x1="71573" y1="35729" x2="77191" y2="31875"/>
                        <a14:foregroundMark x1="70562" y1="15729" x2="76404" y2="12917"/>
                        <a14:foregroundMark x1="84045" y1="16563" x2="90674" y2="15417"/>
                        <a14:foregroundMark x1="84494" y1="36458" x2="91910" y2="31667"/>
                        <a14:foregroundMark x1="86742" y1="69167" x2="98315" y2="64583"/>
                        <a14:foregroundMark x1="86742" y1="87188" x2="92360" y2="82604"/>
                        <a14:foregroundMark x1="68764" y1="68438" x2="78090" y2="63958"/>
                        <a14:foregroundMark x1="71798" y1="87083" x2="77191" y2="84583"/>
                        <a14:foregroundMark x1="56067" y1="88542" x2="60787" y2="85313"/>
                        <a14:foregroundMark x1="58539" y1="69167" x2="61685" y2="66250"/>
                        <a14:foregroundMark x1="40112" y1="69896" x2="46966" y2="66042"/>
                        <a14:foregroundMark x1="40899" y1="87083" x2="46517" y2="84583"/>
                        <a14:foregroundMark x1="24382" y1="86250" x2="31236" y2="83333"/>
                        <a14:foregroundMark x1="24831" y1="68438" x2="31461" y2="63958"/>
                        <a14:foregroundMark x1="24944" y1="17500" x2="30000" y2="136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7"/>
          <a:stretch/>
        </p:blipFill>
        <p:spPr>
          <a:xfrm>
            <a:off x="7858506" y="842381"/>
            <a:ext cx="2869196" cy="38791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79" b="95219" l="10000" r="90000">
                        <a14:foregroundMark x1="32200" y1="50996" x2="38000" y2="42430"/>
                        <a14:foregroundMark x1="28800" y1="19124" x2="37200" y2="135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55" r="43864" b="66671"/>
          <a:stretch/>
        </p:blipFill>
        <p:spPr>
          <a:xfrm>
            <a:off x="900958" y="1907839"/>
            <a:ext cx="2239622" cy="16660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79" b="95219" l="10000" r="90000">
                        <a14:foregroundMark x1="32200" y1="50996" x2="38000" y2="42430"/>
                        <a14:foregroundMark x1="28800" y1="19124" x2="37200" y2="135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61" t="33565" r="44458" b="33106"/>
          <a:stretch/>
        </p:blipFill>
        <p:spPr>
          <a:xfrm>
            <a:off x="2227907" y="2096375"/>
            <a:ext cx="2239622" cy="16660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79" b="95219" l="10000" r="90000">
                        <a14:foregroundMark x1="32200" y1="50996" x2="38000" y2="42430"/>
                        <a14:foregroundMark x1="28800" y1="19124" x2="37200" y2="135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91" t="63730" r="42528" b="2941"/>
          <a:stretch/>
        </p:blipFill>
        <p:spPr>
          <a:xfrm>
            <a:off x="3504115" y="2096375"/>
            <a:ext cx="2239622" cy="1666063"/>
          </a:xfrm>
          <a:prstGeom prst="rect">
            <a:avLst/>
          </a:prstGeom>
        </p:spPr>
      </p:pic>
      <p:sp>
        <p:nvSpPr>
          <p:cNvPr id="10" name="이등변 삼각형 9"/>
          <p:cNvSpPr/>
          <p:nvPr/>
        </p:nvSpPr>
        <p:spPr>
          <a:xfrm rot="5400000">
            <a:off x="5959033" y="3243256"/>
            <a:ext cx="564366" cy="431526"/>
          </a:xfrm>
          <a:prstGeom prst="triangle">
            <a:avLst/>
          </a:prstGeom>
          <a:solidFill>
            <a:srgbClr val="9DC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5C391-50F8-43BA-9016-F6E43BF69F4B}"/>
              </a:ext>
            </a:extLst>
          </p:cNvPr>
          <p:cNvSpPr txBox="1"/>
          <p:nvPr/>
        </p:nvSpPr>
        <p:spPr>
          <a:xfrm>
            <a:off x="6456979" y="5204969"/>
            <a:ext cx="5388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A4CDD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개인 맞춤형 화장품 등장</a:t>
            </a:r>
            <a:endParaRPr lang="en-US" altLang="ko-KR" sz="3200" dirty="0">
              <a:solidFill>
                <a:srgbClr val="A4CDD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5C391-50F8-43BA-9016-F6E43BF69F4B}"/>
              </a:ext>
            </a:extLst>
          </p:cNvPr>
          <p:cNvSpPr txBox="1"/>
          <p:nvPr/>
        </p:nvSpPr>
        <p:spPr>
          <a:xfrm>
            <a:off x="819139" y="5204969"/>
            <a:ext cx="5388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A4CDD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피부 밝기에 따른 </a:t>
            </a:r>
            <a:r>
              <a:rPr lang="en-US" altLang="ko-KR" sz="3200" dirty="0">
                <a:solidFill>
                  <a:srgbClr val="A4CDD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3</a:t>
            </a:r>
            <a:r>
              <a:rPr lang="ko-KR" altLang="en-US" sz="3200" dirty="0">
                <a:solidFill>
                  <a:srgbClr val="A4CDD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구분</a:t>
            </a:r>
            <a:endParaRPr lang="en-US" altLang="ko-KR" sz="3200" dirty="0">
              <a:solidFill>
                <a:srgbClr val="A4CDD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569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AE028C0-180C-423D-BA77-B3D8153A45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3F0A31B-F813-4A0D-A842-5F4B11DCF97B}"/>
              </a:ext>
            </a:extLst>
          </p:cNvPr>
          <p:cNvSpPr/>
          <p:nvPr/>
        </p:nvSpPr>
        <p:spPr>
          <a:xfrm>
            <a:off x="426963" y="333964"/>
            <a:ext cx="555171" cy="555171"/>
          </a:xfrm>
          <a:prstGeom prst="ellipse">
            <a:avLst/>
          </a:prstGeom>
          <a:solidFill>
            <a:srgbClr val="F28B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25C391-50F8-43BA-9016-F6E43BF69F4B}"/>
              </a:ext>
            </a:extLst>
          </p:cNvPr>
          <p:cNvSpPr txBox="1"/>
          <p:nvPr/>
        </p:nvSpPr>
        <p:spPr>
          <a:xfrm>
            <a:off x="1026529" y="380716"/>
            <a:ext cx="2755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28B6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주제 선정</a:t>
            </a:r>
            <a:endParaRPr lang="en-US" altLang="ko-KR" sz="2400" dirty="0">
              <a:solidFill>
                <a:srgbClr val="F28B63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58E6D60-7B0F-4CA3-BEA0-8C49ADD7F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078" y="1262747"/>
            <a:ext cx="2903170" cy="453256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8D7A60-9C45-4DE9-A48B-AEC37CE35CA9}"/>
              </a:ext>
            </a:extLst>
          </p:cNvPr>
          <p:cNvSpPr/>
          <p:nvPr/>
        </p:nvSpPr>
        <p:spPr>
          <a:xfrm>
            <a:off x="33663" y="5800323"/>
            <a:ext cx="6096000" cy="7575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퍼스널컬러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자가진단표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닥터자르트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C51B60-6FDA-4EBE-8666-ED0A18A93450}"/>
              </a:ext>
            </a:extLst>
          </p:cNvPr>
          <p:cNvSpPr/>
          <p:nvPr/>
        </p:nvSpPr>
        <p:spPr>
          <a:xfrm>
            <a:off x="5028791" y="4661448"/>
            <a:ext cx="6096000" cy="4641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IT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기술과 </a:t>
            </a:r>
            <a:r>
              <a:rPr lang="ko-KR" altLang="en-US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뷰티산업의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만남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195F1AA-9334-48A9-87D8-E2367D7F678F}"/>
              </a:ext>
            </a:extLst>
          </p:cNvPr>
          <p:cNvSpPr/>
          <p:nvPr/>
        </p:nvSpPr>
        <p:spPr>
          <a:xfrm>
            <a:off x="9503594" y="3392488"/>
            <a:ext cx="2269067" cy="2269067"/>
          </a:xfrm>
          <a:prstGeom prst="ellipse">
            <a:avLst/>
          </a:prstGeom>
          <a:solidFill>
            <a:srgbClr val="EA8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DBC22C3-9678-4F25-8144-7400D6E28976}"/>
              </a:ext>
            </a:extLst>
          </p:cNvPr>
          <p:cNvSpPr/>
          <p:nvPr/>
        </p:nvSpPr>
        <p:spPr>
          <a:xfrm>
            <a:off x="10426460" y="2606143"/>
            <a:ext cx="1342208" cy="1342208"/>
          </a:xfrm>
          <a:prstGeom prst="ellipse">
            <a:avLst/>
          </a:prstGeom>
          <a:solidFill>
            <a:srgbClr val="F5A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C0D80D1-711F-4480-827F-4FDE6CD9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791" y="1287573"/>
            <a:ext cx="5740807" cy="32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61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9B8863-AB65-4326-81A3-DFA93A3AF4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DC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98EA6B-77A1-4BFE-A943-438FA52BE6FB}"/>
              </a:ext>
            </a:extLst>
          </p:cNvPr>
          <p:cNvSpPr/>
          <p:nvPr/>
        </p:nvSpPr>
        <p:spPr>
          <a:xfrm>
            <a:off x="7480661" y="5591320"/>
            <a:ext cx="1210588" cy="512600"/>
          </a:xfrm>
          <a:prstGeom prst="rect">
            <a:avLst/>
          </a:prstGeom>
          <a:solidFill>
            <a:srgbClr val="EB8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DE6688-908B-4100-9FF3-FDA8DFB8BE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84" t="-3" r="7231" b="65872"/>
          <a:stretch/>
        </p:blipFill>
        <p:spPr>
          <a:xfrm rot="16200000">
            <a:off x="-183371" y="2734535"/>
            <a:ext cx="3047732" cy="126892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EEFBAA6-CA7D-4765-982B-0D19582DAD89}"/>
              </a:ext>
            </a:extLst>
          </p:cNvPr>
          <p:cNvSpPr/>
          <p:nvPr/>
        </p:nvSpPr>
        <p:spPr>
          <a:xfrm>
            <a:off x="1551214" y="1616529"/>
            <a:ext cx="555172" cy="506185"/>
          </a:xfrm>
          <a:prstGeom prst="ellipse">
            <a:avLst/>
          </a:prstGeom>
          <a:solidFill>
            <a:srgbClr val="9DC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C5E5793-4B0C-49B3-B376-5E4A61889C03}"/>
              </a:ext>
            </a:extLst>
          </p:cNvPr>
          <p:cNvSpPr/>
          <p:nvPr/>
        </p:nvSpPr>
        <p:spPr>
          <a:xfrm>
            <a:off x="996042" y="1396094"/>
            <a:ext cx="555172" cy="506185"/>
          </a:xfrm>
          <a:prstGeom prst="ellipse">
            <a:avLst/>
          </a:prstGeom>
          <a:solidFill>
            <a:srgbClr val="9DC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3381323-590F-4A0F-9A02-ABD2D9160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558" y="1345426"/>
            <a:ext cx="6854939" cy="4013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CA950C-D78A-4E22-8BBF-59A56804FEC9}"/>
              </a:ext>
            </a:extLst>
          </p:cNvPr>
          <p:cNvGrpSpPr/>
          <p:nvPr/>
        </p:nvGrpSpPr>
        <p:grpSpPr>
          <a:xfrm rot="472892">
            <a:off x="9186363" y="4000501"/>
            <a:ext cx="2403505" cy="1088304"/>
            <a:chOff x="7382200" y="4029935"/>
            <a:chExt cx="3474288" cy="144013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7DAB245-5BF2-4693-AB66-798A89BBE1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84" t="-3" r="7231" b="65872"/>
            <a:stretch/>
          </p:blipFill>
          <p:spPr>
            <a:xfrm>
              <a:off x="7382200" y="4029935"/>
              <a:ext cx="3047732" cy="1268920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AD0B491-F3DE-47E9-AACD-4D59862E14FD}"/>
                </a:ext>
              </a:extLst>
            </p:cNvPr>
            <p:cNvSpPr/>
            <p:nvPr/>
          </p:nvSpPr>
          <p:spPr>
            <a:xfrm>
              <a:off x="10238014" y="4892861"/>
              <a:ext cx="489857" cy="577210"/>
            </a:xfrm>
            <a:prstGeom prst="ellipse">
              <a:avLst/>
            </a:prstGeom>
            <a:solidFill>
              <a:srgbClr val="9DC8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8555F89-E31B-40A2-9814-2A931D8949A1}"/>
                </a:ext>
              </a:extLst>
            </p:cNvPr>
            <p:cNvSpPr/>
            <p:nvPr/>
          </p:nvSpPr>
          <p:spPr>
            <a:xfrm>
              <a:off x="10366631" y="4324792"/>
              <a:ext cx="489857" cy="577210"/>
            </a:xfrm>
            <a:prstGeom prst="ellipse">
              <a:avLst/>
            </a:prstGeom>
            <a:solidFill>
              <a:srgbClr val="9DC8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9EA7D5-0A44-457E-BE41-6A2A24B5467A}"/>
              </a:ext>
            </a:extLst>
          </p:cNvPr>
          <p:cNvSpPr/>
          <p:nvPr/>
        </p:nvSpPr>
        <p:spPr>
          <a:xfrm>
            <a:off x="3637261" y="5599162"/>
            <a:ext cx="8322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dirty="0" err="1">
                <a:ln w="0"/>
                <a:solidFill>
                  <a:srgbClr val="ECF6E9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쿨톤</a:t>
            </a:r>
            <a:endParaRPr lang="en-US" altLang="ko-KR" sz="2800" b="0" cap="none" spc="0" dirty="0">
              <a:ln w="0"/>
              <a:solidFill>
                <a:srgbClr val="ECF6E9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44205F-DBC2-4A91-86BE-E48A69E5F2FE}"/>
              </a:ext>
            </a:extLst>
          </p:cNvPr>
          <p:cNvSpPr/>
          <p:nvPr/>
        </p:nvSpPr>
        <p:spPr>
          <a:xfrm>
            <a:off x="7686748" y="5599162"/>
            <a:ext cx="8322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0" cap="none" spc="0" dirty="0" err="1">
                <a:ln w="0"/>
                <a:solidFill>
                  <a:srgbClr val="ECF6E9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웜톤</a:t>
            </a:r>
            <a:endParaRPr lang="en-US" altLang="ko-KR" sz="2800" b="0" cap="none" spc="0" dirty="0">
              <a:ln w="0"/>
              <a:solidFill>
                <a:srgbClr val="ECF6E9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82DA70E-F757-42B0-99D2-82BBA491B7CE}"/>
              </a:ext>
            </a:extLst>
          </p:cNvPr>
          <p:cNvSpPr/>
          <p:nvPr/>
        </p:nvSpPr>
        <p:spPr>
          <a:xfrm>
            <a:off x="426963" y="333964"/>
            <a:ext cx="555171" cy="555171"/>
          </a:xfrm>
          <a:prstGeom prst="ellipse">
            <a:avLst/>
          </a:prstGeom>
          <a:solidFill>
            <a:srgbClr val="FF9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DC8C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9B1F44-C8C9-4257-9840-0EE5CAE80817}"/>
              </a:ext>
            </a:extLst>
          </p:cNvPr>
          <p:cNvSpPr txBox="1"/>
          <p:nvPr/>
        </p:nvSpPr>
        <p:spPr>
          <a:xfrm>
            <a:off x="1026529" y="380716"/>
            <a:ext cx="574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9B6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퍼스널 </a:t>
            </a:r>
            <a:r>
              <a:rPr lang="ko-KR" altLang="en-US" sz="2400" dirty="0" err="1">
                <a:solidFill>
                  <a:srgbClr val="FF9B6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컬러란</a:t>
            </a:r>
            <a:r>
              <a:rPr lang="en-US" altLang="ko-KR" sz="2400" dirty="0">
                <a:solidFill>
                  <a:srgbClr val="FF9B6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? (PERSONAL COLOR)</a:t>
            </a:r>
          </a:p>
        </p:txBody>
      </p:sp>
    </p:spTree>
    <p:extLst>
      <p:ext uri="{BB962C8B-B14F-4D97-AF65-F5344CB8AC3E}">
        <p14:creationId xmlns:p14="http://schemas.microsoft.com/office/powerpoint/2010/main" val="239794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AE028C0-180C-423D-BA77-B3D8153A45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E011291-1BB0-4A89-8A92-4008EEC6BB5E}"/>
              </a:ext>
            </a:extLst>
          </p:cNvPr>
          <p:cNvSpPr/>
          <p:nvPr/>
        </p:nvSpPr>
        <p:spPr>
          <a:xfrm>
            <a:off x="6596743" y="2890159"/>
            <a:ext cx="2139043" cy="173024"/>
          </a:xfrm>
          <a:prstGeom prst="rect">
            <a:avLst/>
          </a:prstGeom>
          <a:solidFill>
            <a:srgbClr val="9DC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3F0A31B-F813-4A0D-A842-5F4B11DCF97B}"/>
              </a:ext>
            </a:extLst>
          </p:cNvPr>
          <p:cNvSpPr/>
          <p:nvPr/>
        </p:nvSpPr>
        <p:spPr>
          <a:xfrm>
            <a:off x="426963" y="333964"/>
            <a:ext cx="555171" cy="555171"/>
          </a:xfrm>
          <a:prstGeom prst="ellipse">
            <a:avLst/>
          </a:prstGeom>
          <a:solidFill>
            <a:srgbClr val="9DC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DC8C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25C391-50F8-43BA-9016-F6E43BF69F4B}"/>
              </a:ext>
            </a:extLst>
          </p:cNvPr>
          <p:cNvSpPr txBox="1"/>
          <p:nvPr/>
        </p:nvSpPr>
        <p:spPr>
          <a:xfrm>
            <a:off x="1026529" y="380716"/>
            <a:ext cx="574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9DC8C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퍼스널 </a:t>
            </a:r>
            <a:r>
              <a:rPr lang="ko-KR" altLang="en-US" sz="2400" dirty="0" err="1">
                <a:solidFill>
                  <a:srgbClr val="9DC8C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컬러란</a:t>
            </a:r>
            <a:r>
              <a:rPr lang="en-US" altLang="ko-KR" sz="2400" dirty="0">
                <a:solidFill>
                  <a:srgbClr val="9DC8C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? (PERSONAL COLOR)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1BCAAE-D4D0-4FD5-A0B1-4B7FE260372B}"/>
              </a:ext>
            </a:extLst>
          </p:cNvPr>
          <p:cNvSpPr txBox="1"/>
          <p:nvPr/>
        </p:nvSpPr>
        <p:spPr>
          <a:xfrm>
            <a:off x="819817" y="2281117"/>
            <a:ext cx="1055236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우리 신체 고유가 지닌 피부색</a:t>
            </a:r>
            <a:r>
              <a:rPr lang="en-US" altLang="ko-KR" sz="2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2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머리카락 색</a:t>
            </a:r>
            <a:r>
              <a:rPr lang="en-US" altLang="ko-KR" sz="2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2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눈동자 색과 조화를 이루는 색으로 생기 돌고 활기차 보이게 하는 개인 고유의 컬러</a:t>
            </a:r>
            <a:endParaRPr lang="en-US" altLang="ko-KR" sz="2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/>
            <a:endParaRPr lang="en-US" altLang="ko-KR" sz="2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퍼스널 컬러는 신체 색과 조화를 이룰 때 얼굴에 생기가 돌고 </a:t>
            </a:r>
            <a:endParaRPr lang="en-US" altLang="ko-KR" sz="2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/>
            <a:r>
              <a:rPr lang="ko-KR" altLang="en-US" sz="24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생기있어</a:t>
            </a:r>
            <a:r>
              <a:rPr lang="ko-KR" altLang="en-US" sz="2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보이나</a:t>
            </a:r>
            <a:r>
              <a:rPr lang="en-US" altLang="ko-KR" sz="2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2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그렇지 않은 경우에는 피부색이 칙칙해 보일 뿐만 아니라 투명감이 사라져 피부의 단점만 부각하게 된다</a:t>
            </a:r>
            <a:r>
              <a:rPr lang="en-US" altLang="ko-KR" sz="2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</a:p>
          <a:p>
            <a:pPr algn="ctr"/>
            <a:r>
              <a:rPr lang="ko-KR" altLang="en-US" sz="2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따라서 자신의 신체 색을 아는 것은 이미지 관리에 효과적이다</a:t>
            </a:r>
            <a:r>
              <a:rPr lang="en-US" altLang="ko-KR" sz="2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</a:p>
          <a:p>
            <a:pPr algn="ctr"/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출처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위키백과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756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588</Words>
  <Application>Microsoft Office PowerPoint</Application>
  <PresentationFormat>와이드스크린</PresentationFormat>
  <Paragraphs>113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4" baseType="lpstr">
      <vt:lpstr>나눔스퀘어OTF Bold</vt:lpstr>
      <vt:lpstr>타이포_쌍문동 B</vt:lpstr>
      <vt:lpstr>Arial</vt:lpstr>
      <vt:lpstr>Arial Black</vt:lpstr>
      <vt:lpstr>HY목각파임B</vt:lpstr>
      <vt:lpstr>나눔스퀘어OTF Light</vt:lpstr>
      <vt:lpstr>나눔스퀘어 Light</vt:lpstr>
      <vt:lpstr>나눔스퀘어OTF</vt:lpstr>
      <vt:lpstr>Brush Script MT</vt:lpstr>
      <vt:lpstr>맑은 고딕</vt:lpstr>
      <vt:lpstr>210 맨발의청춘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ICT01_08</dc:creator>
  <cp:lastModifiedBy>ICT01_08</cp:lastModifiedBy>
  <cp:revision>59</cp:revision>
  <dcterms:created xsi:type="dcterms:W3CDTF">2020-02-19T12:29:37Z</dcterms:created>
  <dcterms:modified xsi:type="dcterms:W3CDTF">2020-02-21T03:54:13Z</dcterms:modified>
</cp:coreProperties>
</file>